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406" r:id="rId3"/>
    <p:sldId id="407" r:id="rId4"/>
    <p:sldId id="409" r:id="rId5"/>
    <p:sldId id="410" r:id="rId6"/>
    <p:sldId id="414" r:id="rId7"/>
    <p:sldId id="417" r:id="rId8"/>
    <p:sldId id="415" r:id="rId9"/>
    <p:sldId id="416" r:id="rId10"/>
    <p:sldId id="446" r:id="rId11"/>
    <p:sldId id="447" r:id="rId12"/>
    <p:sldId id="448" r:id="rId13"/>
    <p:sldId id="411" r:id="rId14"/>
    <p:sldId id="413" r:id="rId15"/>
    <p:sldId id="412" r:id="rId16"/>
    <p:sldId id="436" r:id="rId17"/>
    <p:sldId id="435" r:id="rId18"/>
    <p:sldId id="419" r:id="rId19"/>
    <p:sldId id="420" r:id="rId20"/>
    <p:sldId id="421" r:id="rId21"/>
    <p:sldId id="422" r:id="rId22"/>
    <p:sldId id="423" r:id="rId23"/>
    <p:sldId id="430" r:id="rId24"/>
    <p:sldId id="431" r:id="rId25"/>
    <p:sldId id="444" r:id="rId26"/>
    <p:sldId id="445" r:id="rId27"/>
    <p:sldId id="432" r:id="rId28"/>
    <p:sldId id="433" r:id="rId29"/>
    <p:sldId id="434" r:id="rId30"/>
    <p:sldId id="437" r:id="rId31"/>
    <p:sldId id="438" r:id="rId32"/>
    <p:sldId id="439" r:id="rId33"/>
    <p:sldId id="440" r:id="rId34"/>
    <p:sldId id="443" r:id="rId35"/>
    <p:sldId id="424" r:id="rId36"/>
    <p:sldId id="441" r:id="rId37"/>
    <p:sldId id="442" r:id="rId38"/>
    <p:sldId id="429" r:id="rId39"/>
    <p:sldId id="428" r:id="rId40"/>
    <p:sldId id="427" r:id="rId41"/>
    <p:sldId id="404" r:id="rId42"/>
    <p:sldId id="405" r:id="rId43"/>
    <p:sldId id="418" r:id="rId4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5E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79" autoAdjust="0"/>
    <p:restoredTop sz="99847" autoAdjust="0"/>
  </p:normalViewPr>
  <p:slideViewPr>
    <p:cSldViewPr>
      <p:cViewPr>
        <p:scale>
          <a:sx n="100" d="100"/>
          <a:sy n="100" d="100"/>
        </p:scale>
        <p:origin x="-752" y="-16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FF9C78-80BB-4BB4-87AD-17B487BCE63E}" type="datetimeFigureOut">
              <a:rPr lang="en-US" smtClean="0"/>
              <a:pPr/>
              <a:t>4/8/13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FF9C78-80BB-4BB4-87AD-17B487BCE63E}" type="datetimeFigureOut">
              <a:rPr lang="en-US" smtClean="0"/>
              <a:pPr/>
              <a:t>4/8/13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FF9C78-80BB-4BB4-87AD-17B487BCE63E}" type="datetimeFigureOut">
              <a:rPr lang="en-US" smtClean="0"/>
              <a:pPr/>
              <a:t>4/8/13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FF9C78-80BB-4BB4-87AD-17B487BCE63E}" type="datetimeFigureOut">
              <a:rPr lang="en-US" smtClean="0"/>
              <a:pPr/>
              <a:t>4/8/13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FF9C78-80BB-4BB4-87AD-17B487BCE63E}" type="datetimeFigureOut">
              <a:rPr lang="en-US" smtClean="0"/>
              <a:pPr/>
              <a:t>4/8/13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FF9C78-80BB-4BB4-87AD-17B487BCE63E}" type="datetimeFigureOut">
              <a:rPr lang="en-US" smtClean="0"/>
              <a:pPr/>
              <a:t>4/8/13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FF9C78-80BB-4BB4-87AD-17B487BCE63E}" type="datetimeFigureOut">
              <a:rPr lang="en-US" smtClean="0"/>
              <a:pPr/>
              <a:t>4/8/13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FF9C78-80BB-4BB4-87AD-17B487BCE63E}" type="datetimeFigureOut">
              <a:rPr lang="en-US" smtClean="0"/>
              <a:pPr/>
              <a:t>4/8/13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FF9C78-80BB-4BB4-87AD-17B487BCE63E}" type="datetimeFigureOut">
              <a:rPr lang="en-US" smtClean="0"/>
              <a:pPr/>
              <a:t>4/8/13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FF9C78-80BB-4BB4-87AD-17B487BCE63E}" type="datetimeFigureOut">
              <a:rPr lang="en-US" smtClean="0"/>
              <a:pPr/>
              <a:t>4/8/13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FF9C78-80BB-4BB4-87AD-17B487BCE63E}" type="datetimeFigureOut">
              <a:rPr lang="en-US" smtClean="0"/>
              <a:pPr/>
              <a:t>4/8/13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FF9C78-80BB-4BB4-87AD-17B487BCE63E}" type="datetimeFigureOut">
              <a:rPr lang="en-US" smtClean="0"/>
              <a:pPr/>
              <a:t>4/8/13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76AB8A-6BB5-475A-9C1D-1B490273222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unrealengine.com/udk/" TargetMode="External"/><Relationship Id="rId4" Type="http://schemas.openxmlformats.org/officeDocument/2006/relationships/hyperlink" Target="http://www.garagegames.com/products/torque-3d/overview" TargetMode="External"/><Relationship Id="rId1" Type="http://schemas.openxmlformats.org/officeDocument/2006/relationships/slideLayout" Target="../slideLayouts/slideLayout2.xml"/><Relationship Id="rId2" Type="http://schemas.openxmlformats.org/officeDocument/2006/relationships/hyperlink" Target="http://www.ogre3d.org/tikiwiki/Setting+Up+An+Application+-+Visual+Studio"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sz="5300" dirty="0" smtClean="0">
                <a:latin typeface="Bauhaus 93" pitchFamily="82" charset="0"/>
              </a:rPr>
              <a:t>C++ is Fun – Part Five</a:t>
            </a:r>
            <a:r>
              <a:rPr lang="en-US" dirty="0" smtClean="0"/>
              <a:t/>
            </a:r>
            <a:br>
              <a:rPr lang="en-US" dirty="0" smtClean="0"/>
            </a:br>
            <a:r>
              <a:rPr lang="en-US" dirty="0" smtClean="0"/>
              <a:t>at Turbine/Warner Bros.!</a:t>
            </a:r>
            <a:endParaRPr lang="en-US" dirty="0"/>
          </a:p>
        </p:txBody>
      </p:sp>
      <p:sp>
        <p:nvSpPr>
          <p:cNvPr id="3" name="Subtitle 2"/>
          <p:cNvSpPr>
            <a:spLocks noGrp="1"/>
          </p:cNvSpPr>
          <p:nvPr>
            <p:ph type="subTitle" idx="1"/>
          </p:nvPr>
        </p:nvSpPr>
        <p:spPr>
          <a:xfrm>
            <a:off x="1371600" y="4495800"/>
            <a:ext cx="6400800" cy="1143000"/>
          </a:xfrm>
        </p:spPr>
        <p:txBody>
          <a:bodyPr/>
          <a:lstStyle/>
          <a:p>
            <a:r>
              <a:rPr lang="en-US" dirty="0" smtClean="0"/>
              <a:t>Russell Hanson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52400"/>
            <a:ext cx="8077200" cy="923330"/>
          </a:xfrm>
          <a:prstGeom prst="rect">
            <a:avLst/>
          </a:prstGeom>
        </p:spPr>
        <p:txBody>
          <a:bodyPr wrap="square">
            <a:spAutoFit/>
          </a:bodyPr>
          <a:lstStyle/>
          <a:p>
            <a:r>
              <a:rPr lang="en-US" dirty="0"/>
              <a:t>2) Design and implement a blackjack or twenty-one game using the randomization functions we have used for cards/suits.  Allow playing against the computer as the “house.”  Reveal all the cards at the end of a hand.</a:t>
            </a:r>
          </a:p>
        </p:txBody>
      </p:sp>
      <p:sp>
        <p:nvSpPr>
          <p:cNvPr id="5" name="Rectangle 4"/>
          <p:cNvSpPr/>
          <p:nvPr/>
        </p:nvSpPr>
        <p:spPr>
          <a:xfrm>
            <a:off x="38100" y="1143000"/>
            <a:ext cx="4572000" cy="5262978"/>
          </a:xfrm>
          <a:prstGeom prst="rect">
            <a:avLst/>
          </a:prstGeom>
        </p:spPr>
        <p:txBody>
          <a:bodyPr>
            <a:spAutoFit/>
          </a:bodyPr>
          <a:lstStyle/>
          <a:p>
            <a:r>
              <a:rPr lang="en-US" sz="1200" dirty="0"/>
              <a:t>class Card {</a:t>
            </a:r>
          </a:p>
          <a:p>
            <a:r>
              <a:rPr lang="en-US" sz="1200" dirty="0"/>
              <a:t>public:   </a:t>
            </a:r>
          </a:p>
          <a:p>
            <a:r>
              <a:rPr lang="en-US" sz="1200" dirty="0"/>
              <a:t>    </a:t>
            </a:r>
            <a:r>
              <a:rPr lang="en-US" sz="1200" dirty="0" err="1"/>
              <a:t>int</a:t>
            </a:r>
            <a:r>
              <a:rPr lang="en-US" sz="1200" dirty="0"/>
              <a:t> Value;</a:t>
            </a:r>
          </a:p>
          <a:p>
            <a:r>
              <a:rPr lang="en-US" sz="1200" dirty="0"/>
              <a:t>    char Suit;</a:t>
            </a:r>
          </a:p>
          <a:p>
            <a:r>
              <a:rPr lang="en-US" sz="1200" dirty="0"/>
              <a:t>    </a:t>
            </a:r>
            <a:r>
              <a:rPr lang="en-US" sz="1200" dirty="0" err="1"/>
              <a:t>std</a:t>
            </a:r>
            <a:r>
              <a:rPr lang="en-US" sz="1200" dirty="0"/>
              <a:t>::string Name;</a:t>
            </a:r>
          </a:p>
          <a:p>
            <a:r>
              <a:rPr lang="en-US" sz="1200" dirty="0"/>
              <a:t>    Card(</a:t>
            </a:r>
            <a:r>
              <a:rPr lang="en-US" sz="1200" dirty="0" err="1"/>
              <a:t>int</a:t>
            </a:r>
            <a:r>
              <a:rPr lang="en-US" sz="1200" dirty="0"/>
              <a:t> v, char s, </a:t>
            </a:r>
            <a:r>
              <a:rPr lang="en-US" sz="1200" dirty="0" err="1"/>
              <a:t>std</a:t>
            </a:r>
            <a:r>
              <a:rPr lang="en-US" sz="1200" dirty="0"/>
              <a:t>::string n):</a:t>
            </a:r>
          </a:p>
          <a:p>
            <a:r>
              <a:rPr lang="en-US" sz="1200" dirty="0"/>
              <a:t>        Value(v),</a:t>
            </a:r>
          </a:p>
          <a:p>
            <a:r>
              <a:rPr lang="en-US" sz="1200" dirty="0"/>
              <a:t>        Suit(s),</a:t>
            </a:r>
          </a:p>
          <a:p>
            <a:r>
              <a:rPr lang="en-US" sz="1200" dirty="0"/>
              <a:t>        Name(n) {</a:t>
            </a:r>
          </a:p>
          <a:p>
            <a:r>
              <a:rPr lang="en-US" sz="1200" dirty="0"/>
              <a:t>    };</a:t>
            </a:r>
          </a:p>
          <a:p>
            <a:r>
              <a:rPr lang="en-US" sz="1200" dirty="0"/>
              <a:t>    Card(): Value(0), Suit('?'), Name("Error") { };</a:t>
            </a:r>
          </a:p>
          <a:p>
            <a:r>
              <a:rPr lang="en-US" sz="1200" dirty="0"/>
              <a:t>    ~Card() { };</a:t>
            </a:r>
          </a:p>
          <a:p>
            <a:r>
              <a:rPr lang="en-US" sz="1200" dirty="0"/>
              <a:t>};</a:t>
            </a:r>
          </a:p>
          <a:p>
            <a:endParaRPr lang="en-US" sz="1200" dirty="0"/>
          </a:p>
          <a:p>
            <a:r>
              <a:rPr lang="en-US" sz="1200" dirty="0"/>
              <a:t>class Deck {</a:t>
            </a:r>
          </a:p>
          <a:p>
            <a:r>
              <a:rPr lang="en-US" sz="1200" dirty="0"/>
              <a:t>public:</a:t>
            </a:r>
          </a:p>
          <a:p>
            <a:r>
              <a:rPr lang="en-US" sz="1200" dirty="0"/>
              <a:t>    </a:t>
            </a:r>
            <a:r>
              <a:rPr lang="en-US" sz="1200" dirty="0" err="1"/>
              <a:t>std</a:t>
            </a:r>
            <a:r>
              <a:rPr lang="en-US" sz="1200" dirty="0"/>
              <a:t>::vector&lt;Card&gt; </a:t>
            </a:r>
            <a:r>
              <a:rPr lang="en-US" sz="1200" dirty="0" err="1"/>
              <a:t>fulldeck</a:t>
            </a:r>
            <a:r>
              <a:rPr lang="en-US" sz="1200" dirty="0"/>
              <a:t>;</a:t>
            </a:r>
          </a:p>
          <a:p>
            <a:endParaRPr lang="en-US" sz="1200" dirty="0"/>
          </a:p>
          <a:p>
            <a:r>
              <a:rPr lang="en-US" sz="1200" dirty="0"/>
              <a:t>    void Shuffle() {</a:t>
            </a:r>
          </a:p>
          <a:p>
            <a:r>
              <a:rPr lang="en-US" sz="1200" dirty="0"/>
              <a:t>        unsigned </a:t>
            </a:r>
            <a:r>
              <a:rPr lang="en-US" sz="1200" dirty="0" err="1"/>
              <a:t>randocard</a:t>
            </a:r>
            <a:r>
              <a:rPr lang="en-US" sz="1200" dirty="0"/>
              <a:t>;</a:t>
            </a:r>
          </a:p>
          <a:p>
            <a:r>
              <a:rPr lang="en-US" sz="1200" dirty="0"/>
              <a:t>        </a:t>
            </a:r>
            <a:r>
              <a:rPr lang="en-US" sz="1200" dirty="0" err="1"/>
              <a:t>srand</a:t>
            </a:r>
            <a:r>
              <a:rPr lang="en-US" sz="1200" dirty="0"/>
              <a:t>(time(0));</a:t>
            </a:r>
          </a:p>
          <a:p>
            <a:r>
              <a:rPr lang="en-US" sz="1200" dirty="0"/>
              <a:t>        for (unsigned </a:t>
            </a:r>
            <a:r>
              <a:rPr lang="en-US" sz="1200" dirty="0" err="1"/>
              <a:t>i</a:t>
            </a:r>
            <a:r>
              <a:rPr lang="en-US" sz="1200" dirty="0"/>
              <a:t>=</a:t>
            </a:r>
            <a:r>
              <a:rPr lang="en-US" sz="1200" dirty="0" err="1"/>
              <a:t>fulldeck.size</a:t>
            </a:r>
            <a:r>
              <a:rPr lang="en-US" sz="1200" dirty="0"/>
              <a:t>(); </a:t>
            </a:r>
            <a:r>
              <a:rPr lang="en-US" sz="1200" dirty="0" err="1"/>
              <a:t>i</a:t>
            </a:r>
            <a:r>
              <a:rPr lang="en-US" sz="1200" dirty="0"/>
              <a:t>&gt;0; </a:t>
            </a:r>
            <a:r>
              <a:rPr lang="en-US" sz="1200" dirty="0" err="1"/>
              <a:t>i</a:t>
            </a:r>
            <a:r>
              <a:rPr lang="en-US" sz="1200" dirty="0"/>
              <a:t>--) {</a:t>
            </a:r>
          </a:p>
          <a:p>
            <a:r>
              <a:rPr lang="en-US" sz="1200" dirty="0"/>
              <a:t>            if (</a:t>
            </a:r>
            <a:r>
              <a:rPr lang="en-US" sz="1200" dirty="0" err="1"/>
              <a:t>i</a:t>
            </a:r>
            <a:r>
              <a:rPr lang="en-US" sz="1200" dirty="0"/>
              <a:t> == 0) </a:t>
            </a:r>
            <a:r>
              <a:rPr lang="en-US" sz="1200" dirty="0" err="1"/>
              <a:t>randocard</a:t>
            </a:r>
            <a:r>
              <a:rPr lang="en-US" sz="1200" dirty="0"/>
              <a:t> = 0; // no, not very random is it?</a:t>
            </a:r>
          </a:p>
          <a:p>
            <a:r>
              <a:rPr lang="en-US" sz="1200" dirty="0"/>
              <a:t>                else </a:t>
            </a:r>
            <a:r>
              <a:rPr lang="en-US" sz="1200" dirty="0" err="1"/>
              <a:t>randocard</a:t>
            </a:r>
            <a:r>
              <a:rPr lang="en-US" sz="1200" dirty="0"/>
              <a:t> = rand() % </a:t>
            </a:r>
            <a:r>
              <a:rPr lang="en-US" sz="1200" dirty="0" err="1"/>
              <a:t>i</a:t>
            </a:r>
            <a:r>
              <a:rPr lang="en-US" sz="1200" dirty="0"/>
              <a:t>;</a:t>
            </a:r>
          </a:p>
          <a:p>
            <a:r>
              <a:rPr lang="en-US" sz="1200" dirty="0"/>
              <a:t>            </a:t>
            </a:r>
            <a:r>
              <a:rPr lang="en-US" sz="1200" dirty="0" err="1"/>
              <a:t>fulldeck.push_back</a:t>
            </a:r>
            <a:r>
              <a:rPr lang="en-US" sz="1200" dirty="0"/>
              <a:t>(</a:t>
            </a:r>
            <a:r>
              <a:rPr lang="en-US" sz="1200" dirty="0" err="1"/>
              <a:t>fulldeck</a:t>
            </a:r>
            <a:r>
              <a:rPr lang="en-US" sz="1200" dirty="0"/>
              <a:t>[</a:t>
            </a:r>
            <a:r>
              <a:rPr lang="en-US" sz="1200" dirty="0" err="1"/>
              <a:t>randocard</a:t>
            </a:r>
            <a:r>
              <a:rPr lang="en-US" sz="1200" dirty="0"/>
              <a:t>]);</a:t>
            </a:r>
          </a:p>
          <a:p>
            <a:r>
              <a:rPr lang="en-US" sz="1200" dirty="0"/>
              <a:t>            </a:t>
            </a:r>
            <a:r>
              <a:rPr lang="en-US" sz="1200" dirty="0" err="1"/>
              <a:t>fulldeck.erase</a:t>
            </a:r>
            <a:r>
              <a:rPr lang="en-US" sz="1200" dirty="0"/>
              <a:t>(</a:t>
            </a:r>
            <a:r>
              <a:rPr lang="en-US" sz="1200" dirty="0" err="1"/>
              <a:t>fulldeck.begin</a:t>
            </a:r>
            <a:r>
              <a:rPr lang="en-US" sz="1200" dirty="0"/>
              <a:t>()+</a:t>
            </a:r>
            <a:r>
              <a:rPr lang="en-US" sz="1200" dirty="0" err="1"/>
              <a:t>randocard</a:t>
            </a:r>
            <a:r>
              <a:rPr lang="en-US" sz="1200" dirty="0"/>
              <a:t>);</a:t>
            </a:r>
          </a:p>
          <a:p>
            <a:r>
              <a:rPr lang="en-US" sz="1200" dirty="0"/>
              <a:t>        } // for loop</a:t>
            </a:r>
          </a:p>
          <a:p>
            <a:r>
              <a:rPr lang="en-US" sz="1200" dirty="0"/>
              <a:t>    }; // Shuffle</a:t>
            </a:r>
          </a:p>
        </p:txBody>
      </p:sp>
      <p:sp>
        <p:nvSpPr>
          <p:cNvPr id="6" name="Rectangle 5"/>
          <p:cNvSpPr/>
          <p:nvPr/>
        </p:nvSpPr>
        <p:spPr>
          <a:xfrm>
            <a:off x="4572000" y="990600"/>
            <a:ext cx="4572000" cy="6017034"/>
          </a:xfrm>
          <a:prstGeom prst="rect">
            <a:avLst/>
          </a:prstGeom>
        </p:spPr>
        <p:txBody>
          <a:bodyPr>
            <a:spAutoFit/>
          </a:bodyPr>
          <a:lstStyle/>
          <a:p>
            <a:r>
              <a:rPr lang="en-US" sz="1100" dirty="0"/>
              <a:t> Card Draw() {</a:t>
            </a:r>
          </a:p>
          <a:p>
            <a:r>
              <a:rPr lang="en-US" sz="1100" dirty="0"/>
              <a:t>        </a:t>
            </a:r>
            <a:r>
              <a:rPr lang="en-US" sz="1100" dirty="0" err="1"/>
              <a:t>fulldeck.push_back</a:t>
            </a:r>
            <a:r>
              <a:rPr lang="en-US" sz="1100" dirty="0"/>
              <a:t>(</a:t>
            </a:r>
            <a:r>
              <a:rPr lang="en-US" sz="1100" dirty="0" err="1"/>
              <a:t>fulldeck</a:t>
            </a:r>
            <a:r>
              <a:rPr lang="en-US" sz="1100" dirty="0"/>
              <a:t>[0]);</a:t>
            </a:r>
          </a:p>
          <a:p>
            <a:r>
              <a:rPr lang="en-US" sz="1100" dirty="0"/>
              <a:t>        </a:t>
            </a:r>
            <a:r>
              <a:rPr lang="en-US" sz="1100" dirty="0" err="1"/>
              <a:t>fulldeck.erase</a:t>
            </a:r>
            <a:r>
              <a:rPr lang="en-US" sz="1100" dirty="0"/>
              <a:t>(</a:t>
            </a:r>
            <a:r>
              <a:rPr lang="en-US" sz="1100" dirty="0" err="1"/>
              <a:t>fulldeck.begin</a:t>
            </a:r>
            <a:r>
              <a:rPr lang="en-US" sz="1100" dirty="0"/>
              <a:t>());</a:t>
            </a:r>
          </a:p>
          <a:p>
            <a:r>
              <a:rPr lang="en-US" sz="1100" dirty="0"/>
              <a:t>        return </a:t>
            </a:r>
            <a:r>
              <a:rPr lang="en-US" sz="1100" dirty="0" err="1"/>
              <a:t>fulldeck</a:t>
            </a:r>
            <a:r>
              <a:rPr lang="en-US" sz="1100" dirty="0"/>
              <a:t>[</a:t>
            </a:r>
            <a:r>
              <a:rPr lang="en-US" sz="1100" dirty="0" err="1"/>
              <a:t>fulldeck.size</a:t>
            </a:r>
            <a:r>
              <a:rPr lang="en-US" sz="1100" dirty="0"/>
              <a:t>()-1];</a:t>
            </a:r>
          </a:p>
          <a:p>
            <a:r>
              <a:rPr lang="en-US" sz="1100" dirty="0"/>
              <a:t>    }; // Draw a card (sure, we return a card, but we shuffle it in the back immediately)</a:t>
            </a:r>
          </a:p>
          <a:p>
            <a:r>
              <a:rPr lang="en-US" sz="1100" dirty="0"/>
              <a:t>    // Because you're not going to go through 52 cards in a 1v1 game!</a:t>
            </a:r>
          </a:p>
          <a:p>
            <a:endParaRPr lang="en-US" sz="1100" dirty="0"/>
          </a:p>
          <a:p>
            <a:r>
              <a:rPr lang="en-US" sz="1100" dirty="0"/>
              <a:t>    </a:t>
            </a:r>
            <a:r>
              <a:rPr lang="en-US" sz="1100" dirty="0" err="1"/>
              <a:t>int</a:t>
            </a:r>
            <a:r>
              <a:rPr lang="en-US" sz="1100" dirty="0"/>
              <a:t> </a:t>
            </a:r>
            <a:r>
              <a:rPr lang="en-US" sz="1100" dirty="0" err="1"/>
              <a:t>CountAces</a:t>
            </a:r>
            <a:r>
              <a:rPr lang="en-US" sz="1100" dirty="0"/>
              <a:t>() {</a:t>
            </a:r>
          </a:p>
          <a:p>
            <a:r>
              <a:rPr lang="en-US" sz="1100" dirty="0"/>
              <a:t>        </a:t>
            </a:r>
            <a:r>
              <a:rPr lang="en-US" sz="1100" dirty="0" err="1"/>
              <a:t>int</a:t>
            </a:r>
            <a:r>
              <a:rPr lang="en-US" sz="1100" dirty="0"/>
              <a:t> aces = 0;</a:t>
            </a:r>
          </a:p>
          <a:p>
            <a:r>
              <a:rPr lang="en-US" sz="1100" dirty="0"/>
              <a:t>        for (unsigned </a:t>
            </a:r>
            <a:r>
              <a:rPr lang="en-US" sz="1100" dirty="0" err="1"/>
              <a:t>i</a:t>
            </a:r>
            <a:r>
              <a:rPr lang="en-US" sz="1100" dirty="0"/>
              <a:t>=0; </a:t>
            </a:r>
            <a:r>
              <a:rPr lang="en-US" sz="1100" dirty="0" err="1"/>
              <a:t>i</a:t>
            </a:r>
            <a:r>
              <a:rPr lang="en-US" sz="1100" dirty="0"/>
              <a:t>&lt;</a:t>
            </a:r>
            <a:r>
              <a:rPr lang="en-US" sz="1100" dirty="0" err="1"/>
              <a:t>fulldeck.size</a:t>
            </a:r>
            <a:r>
              <a:rPr lang="en-US" sz="1100" dirty="0"/>
              <a:t>(); ++</a:t>
            </a:r>
            <a:r>
              <a:rPr lang="en-US" sz="1100" dirty="0" err="1"/>
              <a:t>i</a:t>
            </a:r>
            <a:r>
              <a:rPr lang="en-US" sz="1100" dirty="0"/>
              <a:t>)</a:t>
            </a:r>
          </a:p>
          <a:p>
            <a:r>
              <a:rPr lang="en-US" sz="1100" dirty="0"/>
              <a:t>            if (</a:t>
            </a:r>
            <a:r>
              <a:rPr lang="en-US" sz="1100" dirty="0" err="1"/>
              <a:t>fulldeck</a:t>
            </a:r>
            <a:r>
              <a:rPr lang="en-US" sz="1100" dirty="0"/>
              <a:t>[</a:t>
            </a:r>
            <a:r>
              <a:rPr lang="en-US" sz="1100" dirty="0" err="1"/>
              <a:t>i</a:t>
            </a:r>
            <a:r>
              <a:rPr lang="en-US" sz="1100" dirty="0"/>
              <a:t>].Value == 11) aces++;</a:t>
            </a:r>
          </a:p>
          <a:p>
            <a:r>
              <a:rPr lang="en-US" sz="1100" dirty="0"/>
              <a:t>        return aces;</a:t>
            </a:r>
          </a:p>
          <a:p>
            <a:r>
              <a:rPr lang="en-US" sz="1100" dirty="0"/>
              <a:t>    }; // Count Aces</a:t>
            </a:r>
          </a:p>
          <a:p>
            <a:endParaRPr lang="en-US" sz="1100" dirty="0"/>
          </a:p>
          <a:p>
            <a:r>
              <a:rPr lang="en-US" sz="1100" dirty="0"/>
              <a:t>    </a:t>
            </a:r>
            <a:r>
              <a:rPr lang="en-US" sz="1100" dirty="0" err="1"/>
              <a:t>int</a:t>
            </a:r>
            <a:r>
              <a:rPr lang="en-US" sz="1100" dirty="0"/>
              <a:t> </a:t>
            </a:r>
            <a:r>
              <a:rPr lang="en-US" sz="1100" dirty="0" err="1"/>
              <a:t>CountCards</a:t>
            </a:r>
            <a:r>
              <a:rPr lang="en-US" sz="1100" dirty="0"/>
              <a:t>() {</a:t>
            </a:r>
          </a:p>
          <a:p>
            <a:r>
              <a:rPr lang="en-US" sz="1100" dirty="0"/>
              <a:t>        </a:t>
            </a:r>
            <a:r>
              <a:rPr lang="en-US" sz="1100" dirty="0" err="1"/>
              <a:t>int</a:t>
            </a:r>
            <a:r>
              <a:rPr lang="en-US" sz="1100" dirty="0"/>
              <a:t> cards = 0;</a:t>
            </a:r>
          </a:p>
          <a:p>
            <a:r>
              <a:rPr lang="en-US" sz="1100" dirty="0"/>
              <a:t>        for (unsigned </a:t>
            </a:r>
            <a:r>
              <a:rPr lang="en-US" sz="1100" dirty="0" err="1"/>
              <a:t>i</a:t>
            </a:r>
            <a:r>
              <a:rPr lang="en-US" sz="1100" dirty="0"/>
              <a:t>=0; </a:t>
            </a:r>
            <a:r>
              <a:rPr lang="en-US" sz="1100" dirty="0" err="1"/>
              <a:t>i</a:t>
            </a:r>
            <a:r>
              <a:rPr lang="en-US" sz="1100" dirty="0"/>
              <a:t>&lt;</a:t>
            </a:r>
            <a:r>
              <a:rPr lang="en-US" sz="1100" dirty="0" err="1"/>
              <a:t>fulldeck.size</a:t>
            </a:r>
            <a:r>
              <a:rPr lang="en-US" sz="1100" dirty="0"/>
              <a:t>(); ++</a:t>
            </a:r>
            <a:r>
              <a:rPr lang="en-US" sz="1100" dirty="0" err="1"/>
              <a:t>i</a:t>
            </a:r>
            <a:r>
              <a:rPr lang="en-US" sz="1100" dirty="0"/>
              <a:t>)</a:t>
            </a:r>
          </a:p>
          <a:p>
            <a:r>
              <a:rPr lang="en-US" sz="1100" dirty="0"/>
              <a:t>            cards += </a:t>
            </a:r>
            <a:r>
              <a:rPr lang="en-US" sz="1100" dirty="0" err="1"/>
              <a:t>fulldeck</a:t>
            </a:r>
            <a:r>
              <a:rPr lang="en-US" sz="1100" dirty="0"/>
              <a:t>[</a:t>
            </a:r>
            <a:r>
              <a:rPr lang="en-US" sz="1100" dirty="0" err="1"/>
              <a:t>i</a:t>
            </a:r>
            <a:r>
              <a:rPr lang="en-US" sz="1100" dirty="0"/>
              <a:t>].Value;</a:t>
            </a:r>
          </a:p>
          <a:p>
            <a:r>
              <a:rPr lang="en-US" sz="1100" dirty="0"/>
              <a:t>        return cards;   </a:t>
            </a:r>
          </a:p>
          <a:p>
            <a:r>
              <a:rPr lang="en-US" sz="1100" dirty="0"/>
              <a:t>    }; // Count Cards</a:t>
            </a:r>
          </a:p>
          <a:p>
            <a:endParaRPr lang="en-US" sz="1100" dirty="0"/>
          </a:p>
          <a:p>
            <a:r>
              <a:rPr lang="en-US" sz="1100" dirty="0"/>
              <a:t>    </a:t>
            </a:r>
            <a:r>
              <a:rPr lang="en-US" sz="1100" dirty="0" err="1"/>
              <a:t>int</a:t>
            </a:r>
            <a:r>
              <a:rPr lang="en-US" sz="1100" dirty="0"/>
              <a:t> </a:t>
            </a:r>
            <a:r>
              <a:rPr lang="en-US" sz="1100" dirty="0" err="1"/>
              <a:t>EvaluateHand</a:t>
            </a:r>
            <a:r>
              <a:rPr lang="en-US" sz="1100" dirty="0"/>
              <a:t>() {</a:t>
            </a:r>
          </a:p>
          <a:p>
            <a:r>
              <a:rPr lang="en-US" sz="1100" dirty="0"/>
              <a:t>        </a:t>
            </a:r>
            <a:r>
              <a:rPr lang="en-US" sz="1100" dirty="0" err="1"/>
              <a:t>int</a:t>
            </a:r>
            <a:r>
              <a:rPr lang="en-US" sz="1100" dirty="0"/>
              <a:t> hand = </a:t>
            </a:r>
            <a:r>
              <a:rPr lang="en-US" sz="1100" dirty="0" err="1"/>
              <a:t>CountCards</a:t>
            </a:r>
            <a:r>
              <a:rPr lang="en-US" sz="1100" dirty="0"/>
              <a:t>();</a:t>
            </a:r>
          </a:p>
          <a:p>
            <a:r>
              <a:rPr lang="en-US" sz="1100" dirty="0"/>
              <a:t>        if (hand &lt; 22) return hand;</a:t>
            </a:r>
          </a:p>
          <a:p>
            <a:r>
              <a:rPr lang="en-US" sz="1100" dirty="0"/>
              <a:t>        </a:t>
            </a:r>
            <a:r>
              <a:rPr lang="en-US" sz="1100" dirty="0" err="1"/>
              <a:t>int</a:t>
            </a:r>
            <a:r>
              <a:rPr lang="en-US" sz="1100" dirty="0"/>
              <a:t> aces = </a:t>
            </a:r>
            <a:r>
              <a:rPr lang="en-US" sz="1100" dirty="0" err="1"/>
              <a:t>CountAces</a:t>
            </a:r>
            <a:r>
              <a:rPr lang="en-US" sz="1100" dirty="0"/>
              <a:t>();</a:t>
            </a:r>
          </a:p>
          <a:p>
            <a:r>
              <a:rPr lang="en-US" sz="1100" dirty="0"/>
              <a:t>        if (aces == 0) return -1;</a:t>
            </a:r>
          </a:p>
          <a:p>
            <a:r>
              <a:rPr lang="en-US" sz="1100" dirty="0"/>
              <a:t>        for (</a:t>
            </a:r>
            <a:r>
              <a:rPr lang="en-US" sz="1100" dirty="0" err="1"/>
              <a:t>int</a:t>
            </a:r>
            <a:r>
              <a:rPr lang="en-US" sz="1100" dirty="0"/>
              <a:t> </a:t>
            </a:r>
            <a:r>
              <a:rPr lang="en-US" sz="1100" dirty="0" err="1"/>
              <a:t>i</a:t>
            </a:r>
            <a:r>
              <a:rPr lang="en-US" sz="1100" dirty="0"/>
              <a:t>=0; </a:t>
            </a:r>
            <a:r>
              <a:rPr lang="en-US" sz="1100" dirty="0" err="1"/>
              <a:t>i</a:t>
            </a:r>
            <a:r>
              <a:rPr lang="en-US" sz="1100" dirty="0"/>
              <a:t>&lt;aces; </a:t>
            </a:r>
            <a:r>
              <a:rPr lang="en-US" sz="1100" dirty="0" err="1"/>
              <a:t>i</a:t>
            </a:r>
            <a:r>
              <a:rPr lang="en-US" sz="1100" dirty="0"/>
              <a:t>++) {</a:t>
            </a:r>
          </a:p>
          <a:p>
            <a:r>
              <a:rPr lang="en-US" sz="1100" dirty="0"/>
              <a:t>            hand -= 10;</a:t>
            </a:r>
          </a:p>
          <a:p>
            <a:r>
              <a:rPr lang="en-US" sz="1100" dirty="0"/>
              <a:t>            if (hand &lt; 22) return hand;</a:t>
            </a:r>
          </a:p>
          <a:p>
            <a:r>
              <a:rPr lang="en-US" sz="1100" dirty="0"/>
              <a:t>        }</a:t>
            </a:r>
          </a:p>
          <a:p>
            <a:r>
              <a:rPr lang="en-US" sz="1100" dirty="0"/>
              <a:t>        return -1; // you're out of aces, pal. suck it.</a:t>
            </a:r>
          </a:p>
          <a:p>
            <a:r>
              <a:rPr lang="en-US" sz="1100" dirty="0"/>
              <a:t>    };     // return -1 if bust</a:t>
            </a:r>
            <a:r>
              <a:rPr lang="en-US" sz="1100" dirty="0" smtClean="0"/>
              <a:t>.</a:t>
            </a:r>
            <a:endParaRPr lang="en-US" sz="1100" dirty="0"/>
          </a:p>
          <a:p>
            <a:r>
              <a:rPr lang="en-US" sz="1100" dirty="0"/>
              <a:t>    Deck() { }; // empty hands use default constructor</a:t>
            </a:r>
          </a:p>
        </p:txBody>
      </p:sp>
    </p:spTree>
    <p:extLst>
      <p:ext uri="{BB962C8B-B14F-4D97-AF65-F5344CB8AC3E}">
        <p14:creationId xmlns:p14="http://schemas.microsoft.com/office/powerpoint/2010/main" val="4281620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2700"/>
            <a:ext cx="4572000" cy="8217638"/>
          </a:xfrm>
          <a:prstGeom prst="rect">
            <a:avLst/>
          </a:prstGeom>
        </p:spPr>
        <p:txBody>
          <a:bodyPr>
            <a:spAutoFit/>
          </a:bodyPr>
          <a:lstStyle/>
          <a:p>
            <a:r>
              <a:rPr lang="en-US" sz="1100" dirty="0"/>
              <a:t> Deck(</a:t>
            </a:r>
            <a:r>
              <a:rPr lang="en-US" sz="1100" dirty="0" err="1"/>
              <a:t>int</a:t>
            </a:r>
            <a:r>
              <a:rPr lang="en-US" sz="1100" dirty="0"/>
              <a:t> </a:t>
            </a:r>
            <a:r>
              <a:rPr lang="en-US" sz="1100" dirty="0" err="1"/>
              <a:t>cardnumber</a:t>
            </a:r>
            <a:r>
              <a:rPr lang="en-US" sz="1100" dirty="0"/>
              <a:t>) { // a full deck wants a number</a:t>
            </a:r>
          </a:p>
          <a:p>
            <a:r>
              <a:rPr lang="en-US" sz="1100" dirty="0"/>
              <a:t>                        // even though we don't do anything with it</a:t>
            </a:r>
          </a:p>
          <a:p>
            <a:r>
              <a:rPr lang="en-US" sz="1100" dirty="0"/>
              <a:t>        char </a:t>
            </a:r>
            <a:r>
              <a:rPr lang="en-US" sz="1100" dirty="0" err="1"/>
              <a:t>tempsuit</a:t>
            </a:r>
            <a:r>
              <a:rPr lang="en-US" sz="1100" dirty="0"/>
              <a:t>;</a:t>
            </a:r>
          </a:p>
          <a:p>
            <a:r>
              <a:rPr lang="en-US" sz="1100" dirty="0"/>
              <a:t>        for (</a:t>
            </a:r>
            <a:r>
              <a:rPr lang="en-US" sz="1100" dirty="0" err="1"/>
              <a:t>int</a:t>
            </a:r>
            <a:r>
              <a:rPr lang="en-US" sz="1100" dirty="0"/>
              <a:t> suits=1; suits &lt; 5; suits++) {</a:t>
            </a:r>
          </a:p>
          <a:p>
            <a:r>
              <a:rPr lang="en-US" sz="1100" dirty="0"/>
              <a:t>            switch (suits) {</a:t>
            </a:r>
          </a:p>
          <a:p>
            <a:r>
              <a:rPr lang="en-US" sz="1100" dirty="0"/>
              <a:t>                case 1: </a:t>
            </a:r>
            <a:r>
              <a:rPr lang="en-US" sz="1100" dirty="0" err="1"/>
              <a:t>tempsuit</a:t>
            </a:r>
            <a:r>
              <a:rPr lang="en-US" sz="1100" dirty="0"/>
              <a:t> = </a:t>
            </a:r>
            <a:r>
              <a:rPr lang="en-US" sz="1100" dirty="0" err="1"/>
              <a:t>static_cast</a:t>
            </a:r>
            <a:r>
              <a:rPr lang="en-US" sz="1100" dirty="0"/>
              <a:t>&lt;char&gt;(5);</a:t>
            </a:r>
          </a:p>
          <a:p>
            <a:r>
              <a:rPr lang="en-US" sz="1100" dirty="0"/>
              <a:t>                break;</a:t>
            </a:r>
          </a:p>
          <a:p>
            <a:r>
              <a:rPr lang="en-US" sz="1100" dirty="0"/>
              <a:t>                case 2: </a:t>
            </a:r>
            <a:r>
              <a:rPr lang="en-US" sz="1100" dirty="0" err="1"/>
              <a:t>tempsuit</a:t>
            </a:r>
            <a:r>
              <a:rPr lang="en-US" sz="1100" dirty="0"/>
              <a:t> = </a:t>
            </a:r>
            <a:r>
              <a:rPr lang="en-US" sz="1100" dirty="0" err="1"/>
              <a:t>static_cast</a:t>
            </a:r>
            <a:r>
              <a:rPr lang="en-US" sz="1100" dirty="0"/>
              <a:t>&lt;char&gt;(4);</a:t>
            </a:r>
          </a:p>
          <a:p>
            <a:r>
              <a:rPr lang="en-US" sz="1100" dirty="0"/>
              <a:t>                break;</a:t>
            </a:r>
          </a:p>
          <a:p>
            <a:r>
              <a:rPr lang="en-US" sz="1100" dirty="0"/>
              <a:t>                case 3: </a:t>
            </a:r>
            <a:r>
              <a:rPr lang="en-US" sz="1100" dirty="0" err="1"/>
              <a:t>tempsuit</a:t>
            </a:r>
            <a:r>
              <a:rPr lang="en-US" sz="1100" dirty="0"/>
              <a:t> = </a:t>
            </a:r>
            <a:r>
              <a:rPr lang="en-US" sz="1100" dirty="0" err="1"/>
              <a:t>static_cast</a:t>
            </a:r>
            <a:r>
              <a:rPr lang="en-US" sz="1100" dirty="0"/>
              <a:t>&lt;char&gt;(3);</a:t>
            </a:r>
          </a:p>
          <a:p>
            <a:r>
              <a:rPr lang="en-US" sz="1100" dirty="0"/>
              <a:t>                break;</a:t>
            </a:r>
          </a:p>
          <a:p>
            <a:r>
              <a:rPr lang="en-US" sz="1100" dirty="0"/>
              <a:t>                case 4: </a:t>
            </a:r>
            <a:r>
              <a:rPr lang="en-US" sz="1100" dirty="0" err="1"/>
              <a:t>tempsuit</a:t>
            </a:r>
            <a:r>
              <a:rPr lang="en-US" sz="1100" dirty="0"/>
              <a:t> = </a:t>
            </a:r>
            <a:r>
              <a:rPr lang="en-US" sz="1100" dirty="0" err="1"/>
              <a:t>static_cast</a:t>
            </a:r>
            <a:r>
              <a:rPr lang="en-US" sz="1100" dirty="0"/>
              <a:t>&lt;char&gt;(6);</a:t>
            </a:r>
          </a:p>
          <a:p>
            <a:r>
              <a:rPr lang="en-US" sz="1100" dirty="0"/>
              <a:t>                break;</a:t>
            </a:r>
          </a:p>
          <a:p>
            <a:r>
              <a:rPr lang="en-US" sz="1100" dirty="0"/>
              <a:t>            } // switch</a:t>
            </a:r>
          </a:p>
          <a:p>
            <a:endParaRPr lang="en-US" sz="1100" dirty="0"/>
          </a:p>
          <a:p>
            <a:r>
              <a:rPr lang="en-US" sz="1100" dirty="0"/>
              <a:t>            for (</a:t>
            </a:r>
            <a:r>
              <a:rPr lang="en-US" sz="1100" dirty="0" err="1"/>
              <a:t>int</a:t>
            </a:r>
            <a:r>
              <a:rPr lang="en-US" sz="1100" dirty="0"/>
              <a:t> j=1; j &lt; 14; j++)</a:t>
            </a:r>
          </a:p>
          <a:p>
            <a:r>
              <a:rPr lang="en-US" sz="1100" dirty="0"/>
              <a:t>                switch (j) {</a:t>
            </a:r>
          </a:p>
          <a:p>
            <a:r>
              <a:rPr lang="en-US" sz="1100" dirty="0"/>
              <a:t>                    case 1: </a:t>
            </a:r>
            <a:r>
              <a:rPr lang="en-US" sz="1100" dirty="0" err="1"/>
              <a:t>fulldeck.push_back</a:t>
            </a:r>
            <a:r>
              <a:rPr lang="en-US" sz="1100" dirty="0"/>
              <a:t>( Card(11, </a:t>
            </a:r>
            <a:r>
              <a:rPr lang="en-US" sz="1100" dirty="0" err="1"/>
              <a:t>tempsuit</a:t>
            </a:r>
            <a:r>
              <a:rPr lang="en-US" sz="1100" dirty="0"/>
              <a:t>, "Ace") );</a:t>
            </a:r>
          </a:p>
          <a:p>
            <a:r>
              <a:rPr lang="en-US" sz="1100" dirty="0"/>
              <a:t>                    break;</a:t>
            </a:r>
          </a:p>
          <a:p>
            <a:r>
              <a:rPr lang="en-US" sz="1100" dirty="0"/>
              <a:t>                    case 2: </a:t>
            </a:r>
            <a:r>
              <a:rPr lang="en-US" sz="1100" dirty="0" err="1"/>
              <a:t>fulldeck.push_back</a:t>
            </a:r>
            <a:r>
              <a:rPr lang="en-US" sz="1100" dirty="0"/>
              <a:t>( Card(j, </a:t>
            </a:r>
            <a:r>
              <a:rPr lang="en-US" sz="1100" dirty="0" err="1"/>
              <a:t>tempsuit</a:t>
            </a:r>
            <a:r>
              <a:rPr lang="en-US" sz="1100" dirty="0"/>
              <a:t>, "2") );</a:t>
            </a:r>
          </a:p>
          <a:p>
            <a:r>
              <a:rPr lang="en-US" sz="1100" dirty="0"/>
              <a:t>                    break;</a:t>
            </a:r>
          </a:p>
          <a:p>
            <a:r>
              <a:rPr lang="en-US" sz="1100" dirty="0"/>
              <a:t>                    case 3: </a:t>
            </a:r>
            <a:r>
              <a:rPr lang="en-US" sz="1100" dirty="0" err="1"/>
              <a:t>fulldeck.push_back</a:t>
            </a:r>
            <a:r>
              <a:rPr lang="en-US" sz="1100" dirty="0"/>
              <a:t>( Card(j, </a:t>
            </a:r>
            <a:r>
              <a:rPr lang="en-US" sz="1100" dirty="0" err="1"/>
              <a:t>tempsuit</a:t>
            </a:r>
            <a:r>
              <a:rPr lang="en-US" sz="1100" dirty="0"/>
              <a:t>, "3") );</a:t>
            </a:r>
          </a:p>
          <a:p>
            <a:r>
              <a:rPr lang="en-US" sz="1100" dirty="0"/>
              <a:t>                    break;</a:t>
            </a:r>
          </a:p>
          <a:p>
            <a:r>
              <a:rPr lang="en-US" sz="1100" dirty="0"/>
              <a:t>                    case 4: </a:t>
            </a:r>
            <a:r>
              <a:rPr lang="en-US" sz="1100" dirty="0" err="1"/>
              <a:t>fulldeck.push_back</a:t>
            </a:r>
            <a:r>
              <a:rPr lang="en-US" sz="1100" dirty="0"/>
              <a:t>( Card(j, </a:t>
            </a:r>
            <a:r>
              <a:rPr lang="en-US" sz="1100" dirty="0" err="1"/>
              <a:t>tempsuit</a:t>
            </a:r>
            <a:r>
              <a:rPr lang="en-US" sz="1100" dirty="0"/>
              <a:t>, "4") );</a:t>
            </a:r>
          </a:p>
          <a:p>
            <a:r>
              <a:rPr lang="en-US" sz="1100" dirty="0"/>
              <a:t>                    break;</a:t>
            </a:r>
          </a:p>
          <a:p>
            <a:r>
              <a:rPr lang="en-US" sz="1100" dirty="0"/>
              <a:t>                    case 5: </a:t>
            </a:r>
            <a:r>
              <a:rPr lang="en-US" sz="1100" dirty="0" err="1"/>
              <a:t>fulldeck.push_back</a:t>
            </a:r>
            <a:r>
              <a:rPr lang="en-US" sz="1100" dirty="0"/>
              <a:t>( Card(j, </a:t>
            </a:r>
            <a:r>
              <a:rPr lang="en-US" sz="1100" dirty="0" err="1"/>
              <a:t>tempsuit</a:t>
            </a:r>
            <a:r>
              <a:rPr lang="en-US" sz="1100" dirty="0"/>
              <a:t>, "5") );</a:t>
            </a:r>
          </a:p>
          <a:p>
            <a:r>
              <a:rPr lang="en-US" sz="1100" dirty="0"/>
              <a:t>                    break;</a:t>
            </a:r>
          </a:p>
          <a:p>
            <a:r>
              <a:rPr lang="en-US" sz="1100" dirty="0"/>
              <a:t>                    case 6: </a:t>
            </a:r>
            <a:r>
              <a:rPr lang="en-US" sz="1100" dirty="0" err="1"/>
              <a:t>fulldeck.push_back</a:t>
            </a:r>
            <a:r>
              <a:rPr lang="en-US" sz="1100" dirty="0"/>
              <a:t>( Card(j, </a:t>
            </a:r>
            <a:r>
              <a:rPr lang="en-US" sz="1100" dirty="0" err="1"/>
              <a:t>tempsuit</a:t>
            </a:r>
            <a:r>
              <a:rPr lang="en-US" sz="1100" dirty="0"/>
              <a:t>, "6") );</a:t>
            </a:r>
          </a:p>
          <a:p>
            <a:r>
              <a:rPr lang="en-US" sz="1100" dirty="0"/>
              <a:t>                    break;</a:t>
            </a:r>
          </a:p>
          <a:p>
            <a:r>
              <a:rPr lang="en-US" sz="1100" dirty="0"/>
              <a:t>                    case 7: </a:t>
            </a:r>
            <a:r>
              <a:rPr lang="en-US" sz="1100" dirty="0" err="1"/>
              <a:t>fulldeck.push_back</a:t>
            </a:r>
            <a:r>
              <a:rPr lang="en-US" sz="1100" dirty="0"/>
              <a:t>( Card(j, </a:t>
            </a:r>
            <a:r>
              <a:rPr lang="en-US" sz="1100" dirty="0" err="1"/>
              <a:t>tempsuit</a:t>
            </a:r>
            <a:r>
              <a:rPr lang="en-US" sz="1100" dirty="0"/>
              <a:t>, "7") );</a:t>
            </a:r>
          </a:p>
          <a:p>
            <a:r>
              <a:rPr lang="en-US" sz="1100" dirty="0"/>
              <a:t>                    break;</a:t>
            </a:r>
          </a:p>
          <a:p>
            <a:r>
              <a:rPr lang="en-US" sz="1100" dirty="0"/>
              <a:t>                    case 8: </a:t>
            </a:r>
            <a:r>
              <a:rPr lang="en-US" sz="1100" dirty="0" err="1"/>
              <a:t>fulldeck.push_back</a:t>
            </a:r>
            <a:r>
              <a:rPr lang="en-US" sz="1100" dirty="0"/>
              <a:t>( Card(j, </a:t>
            </a:r>
            <a:r>
              <a:rPr lang="en-US" sz="1100" dirty="0" err="1"/>
              <a:t>tempsuit</a:t>
            </a:r>
            <a:r>
              <a:rPr lang="en-US" sz="1100" dirty="0"/>
              <a:t>, "8") );</a:t>
            </a:r>
          </a:p>
          <a:p>
            <a:r>
              <a:rPr lang="en-US" sz="1100" dirty="0"/>
              <a:t>                    break;</a:t>
            </a:r>
          </a:p>
          <a:p>
            <a:r>
              <a:rPr lang="en-US" sz="1100" dirty="0"/>
              <a:t>                    case 9: </a:t>
            </a:r>
            <a:r>
              <a:rPr lang="en-US" sz="1100" dirty="0" err="1"/>
              <a:t>fulldeck.push_back</a:t>
            </a:r>
            <a:r>
              <a:rPr lang="en-US" sz="1100" dirty="0"/>
              <a:t>( Card(j, </a:t>
            </a:r>
            <a:r>
              <a:rPr lang="en-US" sz="1100" dirty="0" err="1"/>
              <a:t>tempsuit</a:t>
            </a:r>
            <a:r>
              <a:rPr lang="en-US" sz="1100" dirty="0"/>
              <a:t>, "9") );</a:t>
            </a:r>
          </a:p>
          <a:p>
            <a:r>
              <a:rPr lang="en-US" sz="1100" dirty="0"/>
              <a:t>                    break;</a:t>
            </a:r>
          </a:p>
          <a:p>
            <a:r>
              <a:rPr lang="en-US" sz="1100" dirty="0"/>
              <a:t>                    case 10: </a:t>
            </a:r>
            <a:r>
              <a:rPr lang="en-US" sz="1100" dirty="0" err="1"/>
              <a:t>fulldeck.push_back</a:t>
            </a:r>
            <a:r>
              <a:rPr lang="en-US" sz="1100" dirty="0"/>
              <a:t>( Card(j, </a:t>
            </a:r>
            <a:r>
              <a:rPr lang="en-US" sz="1100" dirty="0" err="1"/>
              <a:t>tempsuit</a:t>
            </a:r>
            <a:r>
              <a:rPr lang="en-US" sz="1100" dirty="0"/>
              <a:t>, "10") );</a:t>
            </a:r>
          </a:p>
          <a:p>
            <a:r>
              <a:rPr lang="en-US" sz="1100" dirty="0"/>
              <a:t>                    break;</a:t>
            </a:r>
          </a:p>
          <a:p>
            <a:r>
              <a:rPr lang="en-US" sz="1100" dirty="0"/>
              <a:t>                    case 11: </a:t>
            </a:r>
            <a:r>
              <a:rPr lang="en-US" sz="1100" dirty="0" err="1"/>
              <a:t>fulldeck.push_back</a:t>
            </a:r>
            <a:r>
              <a:rPr lang="en-US" sz="1100" dirty="0"/>
              <a:t>( Card(10, </a:t>
            </a:r>
            <a:r>
              <a:rPr lang="en-US" sz="1100" dirty="0" err="1"/>
              <a:t>tempsuit</a:t>
            </a:r>
            <a:r>
              <a:rPr lang="en-US" sz="1100" dirty="0"/>
              <a:t>, "Jack") );</a:t>
            </a:r>
          </a:p>
          <a:p>
            <a:r>
              <a:rPr lang="en-US" sz="1100" dirty="0"/>
              <a:t>                    break;</a:t>
            </a:r>
          </a:p>
          <a:p>
            <a:r>
              <a:rPr lang="en-US" sz="1100" dirty="0"/>
              <a:t>                    case 12: </a:t>
            </a:r>
            <a:r>
              <a:rPr lang="en-US" sz="1100" dirty="0" err="1"/>
              <a:t>fulldeck.push_back</a:t>
            </a:r>
            <a:r>
              <a:rPr lang="en-US" sz="1100" dirty="0"/>
              <a:t>( Card(10, </a:t>
            </a:r>
            <a:r>
              <a:rPr lang="en-US" sz="1100" dirty="0" err="1"/>
              <a:t>tempsuit</a:t>
            </a:r>
            <a:r>
              <a:rPr lang="en-US" sz="1100" dirty="0"/>
              <a:t>, "Queen") );</a:t>
            </a:r>
          </a:p>
          <a:p>
            <a:r>
              <a:rPr lang="en-US" sz="1100" dirty="0"/>
              <a:t>                    break;</a:t>
            </a:r>
          </a:p>
          <a:p>
            <a:r>
              <a:rPr lang="en-US" sz="1100" dirty="0"/>
              <a:t>                    case 13: </a:t>
            </a:r>
            <a:r>
              <a:rPr lang="en-US" sz="1100" dirty="0" err="1"/>
              <a:t>fulldeck.push_back</a:t>
            </a:r>
            <a:r>
              <a:rPr lang="en-US" sz="1100" dirty="0"/>
              <a:t>( Card(10, </a:t>
            </a:r>
            <a:r>
              <a:rPr lang="en-US" sz="1100" dirty="0" err="1"/>
              <a:t>tempsuit</a:t>
            </a:r>
            <a:r>
              <a:rPr lang="en-US" sz="1100" dirty="0"/>
              <a:t>, "King") );</a:t>
            </a:r>
          </a:p>
          <a:p>
            <a:r>
              <a:rPr lang="en-US" sz="1100" dirty="0"/>
              <a:t>                    break;</a:t>
            </a:r>
          </a:p>
          <a:p>
            <a:r>
              <a:rPr lang="en-US" sz="1100" dirty="0"/>
              <a:t>                } // switch</a:t>
            </a:r>
          </a:p>
          <a:p>
            <a:r>
              <a:rPr lang="en-US" sz="1100" dirty="0"/>
              <a:t>        } // for suits</a:t>
            </a:r>
          </a:p>
          <a:p>
            <a:r>
              <a:rPr lang="en-US" sz="1100" dirty="0"/>
              <a:t>        Shuffle();</a:t>
            </a:r>
          </a:p>
          <a:p>
            <a:r>
              <a:rPr lang="en-US" sz="1100" dirty="0"/>
              <a:t>    } // end of constructor</a:t>
            </a:r>
          </a:p>
          <a:p>
            <a:r>
              <a:rPr lang="en-US" sz="1100" dirty="0"/>
              <a:t>    ~Deck() { };</a:t>
            </a:r>
          </a:p>
        </p:txBody>
      </p:sp>
      <p:sp>
        <p:nvSpPr>
          <p:cNvPr id="5" name="Rectangle 4"/>
          <p:cNvSpPr/>
          <p:nvPr/>
        </p:nvSpPr>
        <p:spPr>
          <a:xfrm>
            <a:off x="4572000" y="0"/>
            <a:ext cx="4572000" cy="8894747"/>
          </a:xfrm>
          <a:prstGeom prst="rect">
            <a:avLst/>
          </a:prstGeom>
        </p:spPr>
        <p:txBody>
          <a:bodyPr>
            <a:spAutoFit/>
          </a:bodyPr>
          <a:lstStyle/>
          <a:p>
            <a:r>
              <a:rPr lang="en-US" sz="1100" dirty="0"/>
              <a:t> void </a:t>
            </a:r>
            <a:r>
              <a:rPr lang="en-US" sz="1100" dirty="0" err="1"/>
              <a:t>PrintDeck</a:t>
            </a:r>
            <a:r>
              <a:rPr lang="en-US" sz="1100" dirty="0"/>
              <a:t>() {</a:t>
            </a:r>
          </a:p>
          <a:p>
            <a:r>
              <a:rPr lang="en-US" sz="1100" dirty="0"/>
              <a:t>        for (unsigned </a:t>
            </a:r>
            <a:r>
              <a:rPr lang="en-US" sz="1100" dirty="0" err="1"/>
              <a:t>i</a:t>
            </a:r>
            <a:r>
              <a:rPr lang="en-US" sz="1100" dirty="0"/>
              <a:t>=0; </a:t>
            </a:r>
            <a:r>
              <a:rPr lang="en-US" sz="1100" dirty="0" err="1"/>
              <a:t>i</a:t>
            </a:r>
            <a:r>
              <a:rPr lang="en-US" sz="1100" dirty="0"/>
              <a:t>&lt;</a:t>
            </a:r>
            <a:r>
              <a:rPr lang="en-US" sz="1100" dirty="0" err="1"/>
              <a:t>fulldeck.size</a:t>
            </a:r>
            <a:r>
              <a:rPr lang="en-US" sz="1100" dirty="0"/>
              <a:t>(); ++</a:t>
            </a:r>
            <a:r>
              <a:rPr lang="en-US" sz="1100" dirty="0" err="1"/>
              <a:t>i</a:t>
            </a:r>
            <a:r>
              <a:rPr lang="en-US" sz="1100" dirty="0"/>
              <a:t>)</a:t>
            </a:r>
          </a:p>
          <a:p>
            <a:r>
              <a:rPr lang="en-US" sz="1100" dirty="0"/>
              <a:t>            </a:t>
            </a:r>
            <a:r>
              <a:rPr lang="en-US" sz="1100" dirty="0" err="1"/>
              <a:t>cout</a:t>
            </a:r>
            <a:r>
              <a:rPr lang="en-US" sz="1100" dirty="0"/>
              <a:t> &lt;&lt; </a:t>
            </a:r>
            <a:r>
              <a:rPr lang="en-US" sz="1100" dirty="0" err="1"/>
              <a:t>fulldeck</a:t>
            </a:r>
            <a:r>
              <a:rPr lang="en-US" sz="1100" dirty="0"/>
              <a:t>[</a:t>
            </a:r>
            <a:r>
              <a:rPr lang="en-US" sz="1100" dirty="0" err="1"/>
              <a:t>i</a:t>
            </a:r>
            <a:r>
              <a:rPr lang="en-US" sz="1100" dirty="0"/>
              <a:t>].Name &lt;&lt; " of " &lt;&lt; </a:t>
            </a:r>
            <a:r>
              <a:rPr lang="en-US" sz="1100" dirty="0" err="1"/>
              <a:t>fulldeck</a:t>
            </a:r>
            <a:r>
              <a:rPr lang="en-US" sz="1100" dirty="0"/>
              <a:t>[</a:t>
            </a:r>
            <a:r>
              <a:rPr lang="en-US" sz="1100" dirty="0" err="1"/>
              <a:t>i</a:t>
            </a:r>
            <a:r>
              <a:rPr lang="en-US" sz="1100" dirty="0"/>
              <a:t>].Suit &lt;&lt; ", ";</a:t>
            </a:r>
          </a:p>
          <a:p>
            <a:r>
              <a:rPr lang="en-US" sz="1100" dirty="0"/>
              <a:t>        </a:t>
            </a:r>
            <a:r>
              <a:rPr lang="en-US" sz="1100" dirty="0" err="1"/>
              <a:t>cout</a:t>
            </a:r>
            <a:r>
              <a:rPr lang="en-US" sz="1100" dirty="0"/>
              <a:t> &lt;&lt; "\b\b." &lt;&lt; </a:t>
            </a:r>
            <a:r>
              <a:rPr lang="en-US" sz="1100" dirty="0" err="1"/>
              <a:t>endl</a:t>
            </a:r>
            <a:r>
              <a:rPr lang="en-US" sz="1100" dirty="0"/>
              <a:t>; // removing the trailing ", " and replacing it with a .</a:t>
            </a:r>
          </a:p>
          <a:p>
            <a:r>
              <a:rPr lang="en-US" sz="1100" dirty="0"/>
              <a:t>    }</a:t>
            </a:r>
          </a:p>
          <a:p>
            <a:endParaRPr lang="en-US" sz="1100" dirty="0"/>
          </a:p>
          <a:p>
            <a:r>
              <a:rPr lang="en-US" sz="1100" dirty="0"/>
              <a:t>}; // end of Deck</a:t>
            </a:r>
          </a:p>
          <a:p>
            <a:endParaRPr lang="en-US" sz="1100" dirty="0"/>
          </a:p>
          <a:p>
            <a:r>
              <a:rPr lang="en-US" sz="1100" dirty="0" err="1"/>
              <a:t>int</a:t>
            </a:r>
            <a:r>
              <a:rPr lang="en-US" sz="1100" dirty="0"/>
              <a:t> main()</a:t>
            </a:r>
          </a:p>
          <a:p>
            <a:r>
              <a:rPr lang="en-US" sz="1100" dirty="0"/>
              <a:t>{</a:t>
            </a:r>
          </a:p>
          <a:p>
            <a:r>
              <a:rPr lang="en-US" sz="1100" dirty="0"/>
              <a:t>    </a:t>
            </a:r>
            <a:r>
              <a:rPr lang="en-US" sz="1100" dirty="0" err="1"/>
              <a:t>bool</a:t>
            </a:r>
            <a:r>
              <a:rPr lang="en-US" sz="1100" dirty="0"/>
              <a:t> again = true;</a:t>
            </a:r>
          </a:p>
          <a:p>
            <a:r>
              <a:rPr lang="en-US" sz="1100" dirty="0"/>
              <a:t>    </a:t>
            </a:r>
            <a:r>
              <a:rPr lang="en-US" sz="1100" dirty="0" err="1"/>
              <a:t>int</a:t>
            </a:r>
            <a:r>
              <a:rPr lang="en-US" sz="1100" dirty="0"/>
              <a:t> money = 250;</a:t>
            </a:r>
          </a:p>
          <a:p>
            <a:r>
              <a:rPr lang="en-US" sz="1100" dirty="0"/>
              <a:t>    </a:t>
            </a:r>
            <a:r>
              <a:rPr lang="en-US" sz="1100" dirty="0" err="1"/>
              <a:t>int</a:t>
            </a:r>
            <a:r>
              <a:rPr lang="en-US" sz="1100" dirty="0"/>
              <a:t> wager = 10;</a:t>
            </a:r>
          </a:p>
          <a:p>
            <a:r>
              <a:rPr lang="en-US" sz="1100" dirty="0"/>
              <a:t>    char input = ' ';</a:t>
            </a:r>
          </a:p>
          <a:p>
            <a:r>
              <a:rPr lang="en-US" sz="1100" dirty="0"/>
              <a:t>    Deck </a:t>
            </a:r>
            <a:r>
              <a:rPr lang="en-US" sz="1100" dirty="0" err="1"/>
              <a:t>myhand</a:t>
            </a:r>
            <a:r>
              <a:rPr lang="en-US" sz="1100" dirty="0"/>
              <a:t>, </a:t>
            </a:r>
            <a:r>
              <a:rPr lang="en-US" sz="1100" dirty="0" err="1"/>
              <a:t>maindeck</a:t>
            </a:r>
            <a:r>
              <a:rPr lang="en-US" sz="1100" dirty="0"/>
              <a:t>(52), dealer;</a:t>
            </a:r>
          </a:p>
          <a:p>
            <a:endParaRPr lang="en-US" sz="1100" dirty="0"/>
          </a:p>
          <a:p>
            <a:r>
              <a:rPr lang="en-US" sz="1100" dirty="0"/>
              <a:t>    </a:t>
            </a:r>
            <a:r>
              <a:rPr lang="en-US" sz="1100" dirty="0" err="1"/>
              <a:t>cout</a:t>
            </a:r>
            <a:r>
              <a:rPr lang="en-US" sz="1100" dirty="0"/>
              <a:t> &lt;&lt; "Welcome to the House of Rising Sun! Let's play Blackjack!" &lt;&lt; </a:t>
            </a:r>
            <a:r>
              <a:rPr lang="en-US" sz="1100" dirty="0" err="1"/>
              <a:t>endl</a:t>
            </a:r>
            <a:r>
              <a:rPr lang="en-US" sz="1100" dirty="0"/>
              <a:t>;</a:t>
            </a:r>
          </a:p>
          <a:p>
            <a:r>
              <a:rPr lang="en-US" sz="1100" dirty="0"/>
              <a:t>    </a:t>
            </a:r>
            <a:r>
              <a:rPr lang="en-US" sz="1100" dirty="0" err="1"/>
              <a:t>cout</a:t>
            </a:r>
            <a:r>
              <a:rPr lang="en-US" sz="1100" dirty="0"/>
              <a:t> &lt;&lt; "Try to go as close as you dare to 21 points without going over." &lt;&lt; </a:t>
            </a:r>
            <a:r>
              <a:rPr lang="en-US" sz="1100" dirty="0" err="1"/>
              <a:t>endl</a:t>
            </a:r>
            <a:r>
              <a:rPr lang="en-US" sz="1100" dirty="0"/>
              <a:t>;</a:t>
            </a:r>
          </a:p>
          <a:p>
            <a:endParaRPr lang="en-US" sz="1100" dirty="0"/>
          </a:p>
          <a:p>
            <a:r>
              <a:rPr lang="en-US" sz="1100" dirty="0"/>
              <a:t>    while (again) {</a:t>
            </a:r>
          </a:p>
          <a:p>
            <a:endParaRPr lang="en-US" sz="1100" dirty="0"/>
          </a:p>
          <a:p>
            <a:r>
              <a:rPr lang="en-US" sz="1100" dirty="0"/>
              <a:t>        </a:t>
            </a:r>
            <a:r>
              <a:rPr lang="en-US" sz="1100" dirty="0" err="1"/>
              <a:t>myhand.fulldeck.clear</a:t>
            </a:r>
            <a:r>
              <a:rPr lang="en-US" sz="1100" dirty="0"/>
              <a:t>();</a:t>
            </a:r>
          </a:p>
          <a:p>
            <a:r>
              <a:rPr lang="en-US" sz="1100" dirty="0"/>
              <a:t>        </a:t>
            </a:r>
            <a:r>
              <a:rPr lang="en-US" sz="1100" dirty="0" err="1"/>
              <a:t>dealer.fulldeck.clear</a:t>
            </a:r>
            <a:r>
              <a:rPr lang="en-US" sz="1100" dirty="0"/>
              <a:t>();</a:t>
            </a:r>
          </a:p>
          <a:p>
            <a:r>
              <a:rPr lang="en-US" sz="1100" dirty="0"/>
              <a:t>        </a:t>
            </a:r>
            <a:r>
              <a:rPr lang="en-US" sz="1100" dirty="0" err="1"/>
              <a:t>maindeck.Shuffle</a:t>
            </a:r>
            <a:r>
              <a:rPr lang="en-US" sz="1100" dirty="0"/>
              <a:t>();</a:t>
            </a:r>
          </a:p>
          <a:p>
            <a:r>
              <a:rPr lang="en-US" sz="1100" dirty="0"/>
              <a:t>        </a:t>
            </a:r>
            <a:r>
              <a:rPr lang="en-US" sz="1100" dirty="0" err="1"/>
              <a:t>cout</a:t>
            </a:r>
            <a:r>
              <a:rPr lang="en-US" sz="1100" dirty="0"/>
              <a:t> &lt;&lt; "Your funds: $" &lt;&lt; money &lt;&lt; ", wager per round: $" &lt;&lt; wager &lt;&lt; </a:t>
            </a:r>
            <a:r>
              <a:rPr lang="en-US" sz="1100" dirty="0" err="1"/>
              <a:t>endl</a:t>
            </a:r>
            <a:r>
              <a:rPr lang="en-US" sz="1100" dirty="0"/>
              <a:t>;</a:t>
            </a:r>
          </a:p>
          <a:p>
            <a:r>
              <a:rPr lang="en-US" sz="1100" dirty="0"/>
              <a:t>        </a:t>
            </a:r>
            <a:r>
              <a:rPr lang="en-US" sz="1100" dirty="0" err="1"/>
              <a:t>cout</a:t>
            </a:r>
            <a:r>
              <a:rPr lang="en-US" sz="1100" dirty="0"/>
              <a:t> &lt;&lt; "Dealer's hand: XX of X, ";</a:t>
            </a:r>
          </a:p>
          <a:p>
            <a:r>
              <a:rPr lang="en-US" sz="1100" dirty="0"/>
              <a:t>        </a:t>
            </a:r>
            <a:r>
              <a:rPr lang="en-US" sz="1100" dirty="0" err="1"/>
              <a:t>dealer.fulldeck.push_back</a:t>
            </a:r>
            <a:r>
              <a:rPr lang="en-US" sz="1100" dirty="0"/>
              <a:t>(</a:t>
            </a:r>
            <a:r>
              <a:rPr lang="en-US" sz="1100" dirty="0" err="1"/>
              <a:t>maindeck.Draw</a:t>
            </a:r>
            <a:r>
              <a:rPr lang="en-US" sz="1100" dirty="0"/>
              <a:t>());</a:t>
            </a:r>
          </a:p>
          <a:p>
            <a:r>
              <a:rPr lang="en-US" sz="1100" dirty="0"/>
              <a:t>        </a:t>
            </a:r>
            <a:r>
              <a:rPr lang="en-US" sz="1100" dirty="0" err="1"/>
              <a:t>dealer.PrintDeck</a:t>
            </a:r>
            <a:r>
              <a:rPr lang="en-US" sz="1100" dirty="0"/>
              <a:t>();</a:t>
            </a:r>
          </a:p>
          <a:p>
            <a:r>
              <a:rPr lang="en-US" sz="1100" dirty="0"/>
              <a:t>        </a:t>
            </a:r>
            <a:r>
              <a:rPr lang="en-US" sz="1100" dirty="0" err="1"/>
              <a:t>dealer.fulldeck.push_back</a:t>
            </a:r>
            <a:r>
              <a:rPr lang="en-US" sz="1100" dirty="0"/>
              <a:t>(</a:t>
            </a:r>
            <a:r>
              <a:rPr lang="en-US" sz="1100" dirty="0" err="1"/>
              <a:t>maindeck.Draw</a:t>
            </a:r>
            <a:r>
              <a:rPr lang="en-US" sz="1100" dirty="0"/>
              <a:t>());</a:t>
            </a:r>
          </a:p>
          <a:p>
            <a:r>
              <a:rPr lang="en-US" sz="1100" dirty="0"/>
              <a:t>        </a:t>
            </a:r>
            <a:r>
              <a:rPr lang="en-US" sz="1100" dirty="0" err="1"/>
              <a:t>myhand.fulldeck.push_back</a:t>
            </a:r>
            <a:r>
              <a:rPr lang="en-US" sz="1100" dirty="0"/>
              <a:t>(</a:t>
            </a:r>
            <a:r>
              <a:rPr lang="en-US" sz="1100" dirty="0" err="1"/>
              <a:t>maindeck.Draw</a:t>
            </a:r>
            <a:r>
              <a:rPr lang="en-US" sz="1100" dirty="0"/>
              <a:t>());</a:t>
            </a:r>
          </a:p>
          <a:p>
            <a:r>
              <a:rPr lang="en-US" sz="1100" dirty="0"/>
              <a:t>        </a:t>
            </a:r>
            <a:r>
              <a:rPr lang="en-US" sz="1100" dirty="0" err="1"/>
              <a:t>myhand.fulldeck.push_back</a:t>
            </a:r>
            <a:r>
              <a:rPr lang="en-US" sz="1100" dirty="0"/>
              <a:t>(</a:t>
            </a:r>
            <a:r>
              <a:rPr lang="en-US" sz="1100" dirty="0" err="1"/>
              <a:t>maindeck.Draw</a:t>
            </a:r>
            <a:r>
              <a:rPr lang="en-US" sz="1100" dirty="0"/>
              <a:t>());</a:t>
            </a:r>
          </a:p>
          <a:p>
            <a:r>
              <a:rPr lang="en-US" sz="1100" dirty="0"/>
              <a:t>        </a:t>
            </a:r>
            <a:r>
              <a:rPr lang="en-US" sz="1100" dirty="0" err="1"/>
              <a:t>bool</a:t>
            </a:r>
            <a:r>
              <a:rPr lang="en-US" sz="1100" dirty="0"/>
              <a:t> </a:t>
            </a:r>
            <a:r>
              <a:rPr lang="en-US" sz="1100" dirty="0" err="1"/>
              <a:t>myturn</a:t>
            </a:r>
            <a:r>
              <a:rPr lang="en-US" sz="1100" dirty="0"/>
              <a:t> = true;</a:t>
            </a:r>
          </a:p>
          <a:p>
            <a:r>
              <a:rPr lang="en-US" sz="1100" dirty="0"/>
              <a:t>        while (</a:t>
            </a:r>
            <a:r>
              <a:rPr lang="en-US" sz="1100" dirty="0" err="1"/>
              <a:t>myturn</a:t>
            </a:r>
            <a:r>
              <a:rPr lang="en-US" sz="1100" dirty="0"/>
              <a:t>) {</a:t>
            </a:r>
          </a:p>
          <a:p>
            <a:r>
              <a:rPr lang="en-US" sz="1100" dirty="0"/>
              <a:t>            </a:t>
            </a:r>
            <a:r>
              <a:rPr lang="en-US" sz="1100" dirty="0" err="1"/>
              <a:t>cout</a:t>
            </a:r>
            <a:r>
              <a:rPr lang="en-US" sz="1100" dirty="0"/>
              <a:t> &lt;&lt; "My hand: ";</a:t>
            </a:r>
          </a:p>
          <a:p>
            <a:r>
              <a:rPr lang="en-US" sz="1100" dirty="0"/>
              <a:t>            </a:t>
            </a:r>
            <a:r>
              <a:rPr lang="en-US" sz="1100" dirty="0" err="1"/>
              <a:t>myhand.PrintDeck</a:t>
            </a:r>
            <a:r>
              <a:rPr lang="en-US" sz="1100" dirty="0"/>
              <a:t>();</a:t>
            </a:r>
          </a:p>
          <a:p>
            <a:r>
              <a:rPr lang="en-US" sz="1100" dirty="0"/>
              <a:t>            </a:t>
            </a:r>
            <a:r>
              <a:rPr lang="en-US" sz="1100" dirty="0" err="1"/>
              <a:t>cout</a:t>
            </a:r>
            <a:r>
              <a:rPr lang="en-US" sz="1100" dirty="0"/>
              <a:t> &lt;&lt; "My points: ";</a:t>
            </a:r>
          </a:p>
          <a:p>
            <a:r>
              <a:rPr lang="en-US" sz="1100" dirty="0"/>
              <a:t>            if ( </a:t>
            </a:r>
            <a:r>
              <a:rPr lang="en-US" sz="1100" dirty="0" err="1"/>
              <a:t>myhand.EvaluateHand</a:t>
            </a:r>
            <a:r>
              <a:rPr lang="en-US" sz="1100" dirty="0"/>
              <a:t>() != -1 ) {</a:t>
            </a:r>
          </a:p>
          <a:p>
            <a:r>
              <a:rPr lang="en-US" sz="1100" dirty="0"/>
              <a:t>                </a:t>
            </a:r>
            <a:r>
              <a:rPr lang="en-US" sz="1100" dirty="0" err="1"/>
              <a:t>cout</a:t>
            </a:r>
            <a:r>
              <a:rPr lang="en-US" sz="1100" dirty="0"/>
              <a:t> &lt;&lt; </a:t>
            </a:r>
            <a:r>
              <a:rPr lang="en-US" sz="1100" dirty="0" err="1"/>
              <a:t>myhand.EvaluateHand</a:t>
            </a:r>
            <a:r>
              <a:rPr lang="en-US" sz="1100" dirty="0"/>
              <a:t>() &lt;&lt; </a:t>
            </a:r>
            <a:r>
              <a:rPr lang="en-US" sz="1100" dirty="0" err="1"/>
              <a:t>endl</a:t>
            </a:r>
            <a:r>
              <a:rPr lang="en-US" sz="1100" dirty="0"/>
              <a:t>;</a:t>
            </a:r>
          </a:p>
          <a:p>
            <a:r>
              <a:rPr lang="en-US" sz="1100" dirty="0"/>
              <a:t>                </a:t>
            </a:r>
            <a:r>
              <a:rPr lang="en-US" sz="1100" dirty="0" err="1"/>
              <a:t>cout</a:t>
            </a:r>
            <a:r>
              <a:rPr lang="en-US" sz="1100" dirty="0"/>
              <a:t> &lt;&lt; "Draw another card? y/n" &lt;&lt; </a:t>
            </a:r>
            <a:r>
              <a:rPr lang="en-US" sz="1100" dirty="0" err="1"/>
              <a:t>endl</a:t>
            </a:r>
            <a:r>
              <a:rPr lang="en-US" sz="1100" dirty="0"/>
              <a:t>;</a:t>
            </a:r>
          </a:p>
          <a:p>
            <a:r>
              <a:rPr lang="en-US" sz="1100" dirty="0"/>
              <a:t>                </a:t>
            </a:r>
            <a:r>
              <a:rPr lang="en-US" sz="1100" dirty="0" err="1"/>
              <a:t>cin</a:t>
            </a:r>
            <a:r>
              <a:rPr lang="en-US" sz="1100" dirty="0"/>
              <a:t> &gt;&gt; input;</a:t>
            </a:r>
          </a:p>
          <a:p>
            <a:r>
              <a:rPr lang="en-US" sz="1100" dirty="0"/>
              <a:t>                if ((input == 'y') || (input == 'Y'))</a:t>
            </a:r>
          </a:p>
          <a:p>
            <a:r>
              <a:rPr lang="en-US" sz="1100" dirty="0"/>
              <a:t>                    </a:t>
            </a:r>
            <a:r>
              <a:rPr lang="en-US" sz="1100" dirty="0" err="1"/>
              <a:t>myhand.fulldeck.push_back</a:t>
            </a:r>
            <a:r>
              <a:rPr lang="en-US" sz="1100" dirty="0"/>
              <a:t>(</a:t>
            </a:r>
            <a:r>
              <a:rPr lang="en-US" sz="1100" dirty="0" err="1"/>
              <a:t>maindeck.Draw</a:t>
            </a:r>
            <a:r>
              <a:rPr lang="en-US" sz="1100" dirty="0"/>
              <a:t>()); </a:t>
            </a:r>
          </a:p>
          <a:p>
            <a:r>
              <a:rPr lang="en-US" sz="1100" dirty="0"/>
              <a:t>                else { </a:t>
            </a:r>
          </a:p>
          <a:p>
            <a:r>
              <a:rPr lang="en-US" sz="1100" dirty="0"/>
              <a:t>                    </a:t>
            </a:r>
            <a:r>
              <a:rPr lang="en-US" sz="1100" dirty="0" err="1"/>
              <a:t>cout</a:t>
            </a:r>
            <a:r>
              <a:rPr lang="en-US" sz="1100" dirty="0"/>
              <a:t> &lt;&lt; "Dealer reveals his hand: ";</a:t>
            </a:r>
          </a:p>
          <a:p>
            <a:r>
              <a:rPr lang="en-US" sz="1100" dirty="0"/>
              <a:t>                    </a:t>
            </a:r>
            <a:r>
              <a:rPr lang="en-US" sz="1100" dirty="0" err="1"/>
              <a:t>dealer.PrintDeck</a:t>
            </a:r>
            <a:r>
              <a:rPr lang="en-US" sz="1100" dirty="0"/>
              <a:t>();</a:t>
            </a:r>
          </a:p>
          <a:p>
            <a:r>
              <a:rPr lang="en-US" sz="1100" dirty="0"/>
              <a:t>                    </a:t>
            </a:r>
            <a:r>
              <a:rPr lang="en-US" sz="1100" dirty="0" err="1"/>
              <a:t>cout</a:t>
            </a:r>
            <a:r>
              <a:rPr lang="en-US" sz="1100" dirty="0"/>
              <a:t> &lt;&lt; "Dealer always stops at 17 unless he beats you." &lt;&lt; </a:t>
            </a:r>
            <a:r>
              <a:rPr lang="en-US" sz="1100" dirty="0" err="1"/>
              <a:t>endl</a:t>
            </a:r>
            <a:r>
              <a:rPr lang="en-US" sz="1100" dirty="0"/>
              <a:t>;</a:t>
            </a:r>
          </a:p>
          <a:p>
            <a:r>
              <a:rPr lang="en-US" sz="1100" dirty="0"/>
              <a:t>                    </a:t>
            </a:r>
            <a:r>
              <a:rPr lang="en-US" sz="1100" dirty="0" err="1"/>
              <a:t>cout</a:t>
            </a:r>
            <a:r>
              <a:rPr lang="en-US" sz="1100" dirty="0"/>
              <a:t> &lt;&lt; "Dealer's points: " &lt;&lt; </a:t>
            </a:r>
            <a:r>
              <a:rPr lang="en-US" sz="1100" dirty="0" err="1"/>
              <a:t>dealer.EvaluateHand</a:t>
            </a:r>
            <a:r>
              <a:rPr lang="en-US" sz="1100" dirty="0"/>
              <a:t>() &lt;&lt; </a:t>
            </a:r>
            <a:r>
              <a:rPr lang="en-US" sz="1100" dirty="0" err="1"/>
              <a:t>endl</a:t>
            </a:r>
            <a:r>
              <a:rPr lang="en-US" sz="1100" dirty="0"/>
              <a:t>;</a:t>
            </a:r>
          </a:p>
          <a:p>
            <a:r>
              <a:rPr lang="en-US" sz="1100" dirty="0"/>
              <a:t>                    </a:t>
            </a:r>
          </a:p>
        </p:txBody>
      </p:sp>
    </p:spTree>
    <p:extLst>
      <p:ext uri="{BB962C8B-B14F-4D97-AF65-F5344CB8AC3E}">
        <p14:creationId xmlns:p14="http://schemas.microsoft.com/office/powerpoint/2010/main" val="2498686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0"/>
            <a:ext cx="6019800" cy="7879084"/>
          </a:xfrm>
          <a:prstGeom prst="rect">
            <a:avLst/>
          </a:prstGeom>
        </p:spPr>
        <p:txBody>
          <a:bodyPr wrap="square">
            <a:spAutoFit/>
          </a:bodyPr>
          <a:lstStyle/>
          <a:p>
            <a:r>
              <a:rPr lang="en-US" sz="1100" dirty="0"/>
              <a:t> </a:t>
            </a:r>
            <a:r>
              <a:rPr lang="en-US" sz="1100" dirty="0" err="1"/>
              <a:t>myturn</a:t>
            </a:r>
            <a:r>
              <a:rPr lang="en-US" sz="1100" dirty="0"/>
              <a:t> = false;</a:t>
            </a:r>
          </a:p>
          <a:p>
            <a:r>
              <a:rPr lang="en-US" sz="1100" dirty="0"/>
              <a:t>                    </a:t>
            </a:r>
            <a:r>
              <a:rPr lang="en-US" sz="1100" dirty="0" err="1"/>
              <a:t>bool</a:t>
            </a:r>
            <a:r>
              <a:rPr lang="en-US" sz="1100" dirty="0"/>
              <a:t> </a:t>
            </a:r>
            <a:r>
              <a:rPr lang="en-US" sz="1100" dirty="0" err="1"/>
              <a:t>dealerturn</a:t>
            </a:r>
            <a:r>
              <a:rPr lang="en-US" sz="1100" dirty="0"/>
              <a:t> = true;</a:t>
            </a:r>
          </a:p>
          <a:p>
            <a:r>
              <a:rPr lang="en-US" sz="1100" dirty="0"/>
              <a:t>                    while (</a:t>
            </a:r>
            <a:r>
              <a:rPr lang="en-US" sz="1100" dirty="0" err="1"/>
              <a:t>dealerturn</a:t>
            </a:r>
            <a:r>
              <a:rPr lang="en-US" sz="1100" dirty="0"/>
              <a:t>)</a:t>
            </a:r>
          </a:p>
          <a:p>
            <a:r>
              <a:rPr lang="en-US" sz="1100" dirty="0"/>
              <a:t>                        if (</a:t>
            </a:r>
            <a:r>
              <a:rPr lang="en-US" sz="1100" dirty="0" err="1"/>
              <a:t>dealer.EvaluateHand</a:t>
            </a:r>
            <a:r>
              <a:rPr lang="en-US" sz="1100" dirty="0"/>
              <a:t>() == -1) {</a:t>
            </a:r>
          </a:p>
          <a:p>
            <a:r>
              <a:rPr lang="en-US" sz="1100" dirty="0"/>
              <a:t>                            </a:t>
            </a:r>
            <a:r>
              <a:rPr lang="en-US" sz="1100" dirty="0" err="1"/>
              <a:t>cout</a:t>
            </a:r>
            <a:r>
              <a:rPr lang="en-US" sz="1100" dirty="0"/>
              <a:t> &lt;&lt; "Dealer went bust!" &lt;&lt; </a:t>
            </a:r>
            <a:r>
              <a:rPr lang="en-US" sz="1100" dirty="0" err="1"/>
              <a:t>endl</a:t>
            </a:r>
            <a:r>
              <a:rPr lang="en-US" sz="1100" dirty="0"/>
              <a:t>;</a:t>
            </a:r>
          </a:p>
          <a:p>
            <a:r>
              <a:rPr lang="en-US" sz="1100" dirty="0"/>
              <a:t>                            </a:t>
            </a:r>
            <a:r>
              <a:rPr lang="en-US" sz="1100" dirty="0" err="1"/>
              <a:t>dealerturn</a:t>
            </a:r>
            <a:r>
              <a:rPr lang="en-US" sz="1100" dirty="0"/>
              <a:t> = false;</a:t>
            </a:r>
          </a:p>
          <a:p>
            <a:r>
              <a:rPr lang="en-US" sz="1100" dirty="0"/>
              <a:t>                        } else if ((</a:t>
            </a:r>
            <a:r>
              <a:rPr lang="en-US" sz="1100" dirty="0" err="1"/>
              <a:t>dealer.EvaluateHand</a:t>
            </a:r>
            <a:r>
              <a:rPr lang="en-US" sz="1100" dirty="0"/>
              <a:t>() &lt; 17) &amp;&amp; (</a:t>
            </a:r>
            <a:r>
              <a:rPr lang="en-US" sz="1100" dirty="0" err="1"/>
              <a:t>dealer.EvaluateHand</a:t>
            </a:r>
            <a:r>
              <a:rPr lang="en-US" sz="1100" dirty="0"/>
              <a:t>() &lt; </a:t>
            </a:r>
            <a:r>
              <a:rPr lang="en-US" sz="1100" dirty="0" err="1"/>
              <a:t>myhand.EvaluateHand</a:t>
            </a:r>
            <a:r>
              <a:rPr lang="en-US" sz="1100" dirty="0"/>
              <a:t>())) {</a:t>
            </a:r>
          </a:p>
          <a:p>
            <a:r>
              <a:rPr lang="en-US" sz="1100" dirty="0"/>
              <a:t>                            </a:t>
            </a:r>
            <a:r>
              <a:rPr lang="en-US" sz="1100" dirty="0" err="1"/>
              <a:t>dealer.fulldeck.push_back</a:t>
            </a:r>
            <a:r>
              <a:rPr lang="en-US" sz="1100" dirty="0"/>
              <a:t>(</a:t>
            </a:r>
            <a:r>
              <a:rPr lang="en-US" sz="1100" dirty="0" err="1"/>
              <a:t>maindeck.Draw</a:t>
            </a:r>
            <a:r>
              <a:rPr lang="en-US" sz="1100" dirty="0"/>
              <a:t>());</a:t>
            </a:r>
          </a:p>
          <a:p>
            <a:r>
              <a:rPr lang="en-US" sz="1100" dirty="0"/>
              <a:t>                            </a:t>
            </a:r>
            <a:r>
              <a:rPr lang="en-US" sz="1100" dirty="0" err="1"/>
              <a:t>cout</a:t>
            </a:r>
            <a:r>
              <a:rPr lang="en-US" sz="1100" dirty="0"/>
              <a:t> &lt;&lt; "Dealer chooses to draw a card. Dealer\'s new hand: "; </a:t>
            </a:r>
          </a:p>
          <a:p>
            <a:r>
              <a:rPr lang="en-US" sz="1100" dirty="0"/>
              <a:t>                            </a:t>
            </a:r>
            <a:r>
              <a:rPr lang="en-US" sz="1100" dirty="0" err="1"/>
              <a:t>dealer.PrintDeck</a:t>
            </a:r>
            <a:r>
              <a:rPr lang="en-US" sz="1100" dirty="0"/>
              <a:t>();</a:t>
            </a:r>
          </a:p>
          <a:p>
            <a:r>
              <a:rPr lang="en-US" sz="1100" dirty="0"/>
              <a:t>                        }</a:t>
            </a:r>
          </a:p>
          <a:p>
            <a:r>
              <a:rPr lang="en-US" sz="1100" dirty="0"/>
              <a:t>                        else {</a:t>
            </a:r>
          </a:p>
          <a:p>
            <a:r>
              <a:rPr lang="en-US" sz="1100" dirty="0"/>
              <a:t>                            </a:t>
            </a:r>
            <a:r>
              <a:rPr lang="en-US" sz="1100" dirty="0" err="1"/>
              <a:t>cout</a:t>
            </a:r>
            <a:r>
              <a:rPr lang="en-US" sz="1100" dirty="0"/>
              <a:t> &lt;&lt; "Dealer stops at " &lt;&lt; </a:t>
            </a:r>
            <a:r>
              <a:rPr lang="en-US" sz="1100" dirty="0" err="1"/>
              <a:t>dealer.EvaluateHand</a:t>
            </a:r>
            <a:r>
              <a:rPr lang="en-US" sz="1100" dirty="0"/>
              <a:t>() &lt;&lt; " points. \n";</a:t>
            </a:r>
          </a:p>
          <a:p>
            <a:r>
              <a:rPr lang="en-US" sz="1100" dirty="0"/>
              <a:t>                            </a:t>
            </a:r>
            <a:r>
              <a:rPr lang="en-US" sz="1100" dirty="0" err="1"/>
              <a:t>dealerturn</a:t>
            </a:r>
            <a:r>
              <a:rPr lang="en-US" sz="1100" dirty="0"/>
              <a:t> = false;</a:t>
            </a:r>
          </a:p>
          <a:p>
            <a:r>
              <a:rPr lang="en-US" sz="1100" dirty="0"/>
              <a:t>                        } // end of </a:t>
            </a:r>
            <a:r>
              <a:rPr lang="en-US" sz="1100" dirty="0" err="1"/>
              <a:t>if..else</a:t>
            </a:r>
            <a:r>
              <a:rPr lang="en-US" sz="1100" dirty="0"/>
              <a:t> and while loop</a:t>
            </a:r>
          </a:p>
          <a:p>
            <a:r>
              <a:rPr lang="en-US" sz="1100" dirty="0"/>
              <a:t>                } // end of player's turn loop</a:t>
            </a:r>
          </a:p>
          <a:p>
            <a:r>
              <a:rPr lang="en-US" sz="1100" dirty="0"/>
              <a:t>            }</a:t>
            </a:r>
          </a:p>
          <a:p>
            <a:r>
              <a:rPr lang="en-US" sz="1100" dirty="0"/>
              <a:t>                else {</a:t>
            </a:r>
          </a:p>
          <a:p>
            <a:r>
              <a:rPr lang="en-US" sz="1100" dirty="0"/>
              <a:t>                    </a:t>
            </a:r>
            <a:r>
              <a:rPr lang="en-US" sz="1100" dirty="0" err="1"/>
              <a:t>cout</a:t>
            </a:r>
            <a:r>
              <a:rPr lang="en-US" sz="1100" dirty="0"/>
              <a:t> &lt;&lt; "Bust!\n\n";</a:t>
            </a:r>
          </a:p>
          <a:p>
            <a:r>
              <a:rPr lang="en-US" sz="1100" dirty="0"/>
              <a:t>                    </a:t>
            </a:r>
            <a:r>
              <a:rPr lang="en-US" sz="1100" dirty="0" err="1"/>
              <a:t>myturn</a:t>
            </a:r>
            <a:r>
              <a:rPr lang="en-US" sz="1100" dirty="0"/>
              <a:t> = false;</a:t>
            </a:r>
          </a:p>
          <a:p>
            <a:r>
              <a:rPr lang="en-US" sz="1100" dirty="0"/>
              <a:t>                } // if </a:t>
            </a:r>
            <a:r>
              <a:rPr lang="en-US" sz="1100" dirty="0" err="1"/>
              <a:t>EvaluateHand</a:t>
            </a:r>
            <a:r>
              <a:rPr lang="en-US" sz="1100" dirty="0"/>
              <a:t> == -1 else</a:t>
            </a:r>
          </a:p>
          <a:p>
            <a:r>
              <a:rPr lang="en-US" sz="1100" dirty="0"/>
              <a:t>        } // my turn is over</a:t>
            </a:r>
          </a:p>
          <a:p>
            <a:endParaRPr lang="en-US" sz="1100" dirty="0"/>
          </a:p>
          <a:p>
            <a:r>
              <a:rPr lang="en-US" sz="1100" dirty="0"/>
              <a:t>        // and the winner is?</a:t>
            </a:r>
          </a:p>
          <a:p>
            <a:r>
              <a:rPr lang="en-US" sz="1100" dirty="0"/>
              <a:t>        if ((</a:t>
            </a:r>
            <a:r>
              <a:rPr lang="en-US" sz="1100" dirty="0" err="1"/>
              <a:t>myhand.EvaluateHand</a:t>
            </a:r>
            <a:r>
              <a:rPr lang="en-US" sz="1100" dirty="0"/>
              <a:t>() &gt; </a:t>
            </a:r>
            <a:r>
              <a:rPr lang="en-US" sz="1100" dirty="0" err="1"/>
              <a:t>dealer.EvaluateHand</a:t>
            </a:r>
            <a:r>
              <a:rPr lang="en-US" sz="1100" dirty="0"/>
              <a:t>() )) {</a:t>
            </a:r>
          </a:p>
          <a:p>
            <a:r>
              <a:rPr lang="en-US" sz="1100" dirty="0"/>
              <a:t>            </a:t>
            </a:r>
            <a:r>
              <a:rPr lang="en-US" sz="1100" dirty="0" err="1"/>
              <a:t>cout</a:t>
            </a:r>
            <a:r>
              <a:rPr lang="en-US" sz="1100" dirty="0"/>
              <a:t> &lt;&lt; "You win $" &lt;&lt; wager &lt;&lt;". " &lt;&lt; </a:t>
            </a:r>
            <a:r>
              <a:rPr lang="en-US" sz="1100" dirty="0" err="1"/>
              <a:t>endl</a:t>
            </a:r>
            <a:r>
              <a:rPr lang="en-US" sz="1100" dirty="0"/>
              <a:t>;</a:t>
            </a:r>
          </a:p>
          <a:p>
            <a:r>
              <a:rPr lang="en-US" sz="1100" dirty="0"/>
              <a:t>            money += wager;</a:t>
            </a:r>
          </a:p>
          <a:p>
            <a:r>
              <a:rPr lang="en-US" sz="1100" dirty="0"/>
              <a:t>        } </a:t>
            </a:r>
          </a:p>
          <a:p>
            <a:r>
              <a:rPr lang="en-US" sz="1100" dirty="0"/>
              <a:t>        else if ((</a:t>
            </a:r>
            <a:r>
              <a:rPr lang="en-US" sz="1100" dirty="0" err="1"/>
              <a:t>myhand.EvaluateHand</a:t>
            </a:r>
            <a:r>
              <a:rPr lang="en-US" sz="1100" dirty="0"/>
              <a:t>() == -1) || (</a:t>
            </a:r>
            <a:r>
              <a:rPr lang="en-US" sz="1100" dirty="0" err="1"/>
              <a:t>myhand.EvaluateHand</a:t>
            </a:r>
            <a:r>
              <a:rPr lang="en-US" sz="1100" dirty="0"/>
              <a:t>() &lt; </a:t>
            </a:r>
            <a:r>
              <a:rPr lang="en-US" sz="1100" dirty="0" err="1"/>
              <a:t>dealer.EvaluateHand</a:t>
            </a:r>
            <a:r>
              <a:rPr lang="en-US" sz="1100" dirty="0"/>
              <a:t>()) ) {</a:t>
            </a:r>
          </a:p>
          <a:p>
            <a:r>
              <a:rPr lang="en-US" sz="1100" dirty="0"/>
              <a:t>            </a:t>
            </a:r>
            <a:r>
              <a:rPr lang="en-US" sz="1100" dirty="0" err="1"/>
              <a:t>cout</a:t>
            </a:r>
            <a:r>
              <a:rPr lang="en-US" sz="1100" dirty="0"/>
              <a:t> &lt;&lt; "You lose $" &lt;&lt; wager &lt;&lt;". "&lt;&lt; </a:t>
            </a:r>
            <a:r>
              <a:rPr lang="en-US" sz="1100" dirty="0" err="1"/>
              <a:t>endl</a:t>
            </a:r>
            <a:r>
              <a:rPr lang="en-US" sz="1100" dirty="0"/>
              <a:t>;</a:t>
            </a:r>
          </a:p>
          <a:p>
            <a:r>
              <a:rPr lang="en-US" sz="1100" dirty="0"/>
              <a:t>            money -= wager;</a:t>
            </a:r>
          </a:p>
          <a:p>
            <a:r>
              <a:rPr lang="en-US" sz="1100" dirty="0"/>
              <a:t>        }</a:t>
            </a:r>
          </a:p>
          <a:p>
            <a:r>
              <a:rPr lang="en-US" sz="1100" dirty="0"/>
              <a:t>        else if (</a:t>
            </a:r>
            <a:r>
              <a:rPr lang="en-US" sz="1100" dirty="0" err="1"/>
              <a:t>myhand.EvaluateHand</a:t>
            </a:r>
            <a:r>
              <a:rPr lang="en-US" sz="1100" dirty="0"/>
              <a:t>() == </a:t>
            </a:r>
            <a:r>
              <a:rPr lang="en-US" sz="1100" dirty="0" err="1"/>
              <a:t>dealer.EvaluateHand</a:t>
            </a:r>
            <a:r>
              <a:rPr lang="en-US" sz="1100" dirty="0"/>
              <a:t>())</a:t>
            </a:r>
          </a:p>
          <a:p>
            <a:r>
              <a:rPr lang="en-US" sz="1100" dirty="0"/>
              <a:t>            </a:t>
            </a:r>
            <a:r>
              <a:rPr lang="en-US" sz="1100" dirty="0" err="1"/>
              <a:t>cout</a:t>
            </a:r>
            <a:r>
              <a:rPr lang="en-US" sz="1100" dirty="0"/>
              <a:t> &lt;&lt; "You tie with the dealer, it's a draw." &lt;&lt; </a:t>
            </a:r>
            <a:r>
              <a:rPr lang="en-US" sz="1100" dirty="0" err="1"/>
              <a:t>endl</a:t>
            </a:r>
            <a:r>
              <a:rPr lang="en-US" sz="1100" dirty="0"/>
              <a:t>;</a:t>
            </a:r>
          </a:p>
          <a:p>
            <a:endParaRPr lang="en-US" sz="1100" dirty="0"/>
          </a:p>
          <a:p>
            <a:r>
              <a:rPr lang="en-US" sz="1100" dirty="0"/>
              <a:t>        </a:t>
            </a:r>
            <a:r>
              <a:rPr lang="en-US" sz="1100" dirty="0" err="1"/>
              <a:t>cout</a:t>
            </a:r>
            <a:r>
              <a:rPr lang="en-US" sz="1100" dirty="0"/>
              <a:t> &lt;&lt; "Continue? y/n" &lt;&lt; </a:t>
            </a:r>
            <a:r>
              <a:rPr lang="en-US" sz="1100" dirty="0" err="1"/>
              <a:t>endl</a:t>
            </a:r>
            <a:r>
              <a:rPr lang="en-US" sz="1100" dirty="0"/>
              <a:t>;</a:t>
            </a:r>
          </a:p>
          <a:p>
            <a:r>
              <a:rPr lang="en-US" sz="1100" dirty="0"/>
              <a:t>        </a:t>
            </a:r>
            <a:r>
              <a:rPr lang="en-US" sz="1100" dirty="0" err="1"/>
              <a:t>cin</a:t>
            </a:r>
            <a:r>
              <a:rPr lang="en-US" sz="1100" dirty="0"/>
              <a:t> &gt;&gt; input;</a:t>
            </a:r>
          </a:p>
          <a:p>
            <a:r>
              <a:rPr lang="en-US" sz="1100" dirty="0"/>
              <a:t>        if ( (input == 'n') || (input == 'N') || (money &lt; wager) )</a:t>
            </a:r>
          </a:p>
          <a:p>
            <a:r>
              <a:rPr lang="en-US" sz="1100" dirty="0"/>
              <a:t>            again = false;</a:t>
            </a:r>
          </a:p>
          <a:p>
            <a:r>
              <a:rPr lang="en-US" sz="1100" dirty="0"/>
              <a:t>    }</a:t>
            </a:r>
          </a:p>
          <a:p>
            <a:endParaRPr lang="en-US" sz="1100" dirty="0"/>
          </a:p>
          <a:p>
            <a:r>
              <a:rPr lang="en-US" sz="1100" dirty="0"/>
              <a:t>    </a:t>
            </a:r>
            <a:r>
              <a:rPr lang="en-US" sz="1100" dirty="0" err="1"/>
              <a:t>cout</a:t>
            </a:r>
            <a:r>
              <a:rPr lang="en-US" sz="1100" dirty="0"/>
              <a:t> &lt;&lt; "You leave the House of Rising Sun with $" &lt;&lt; money &lt;&lt; </a:t>
            </a:r>
            <a:r>
              <a:rPr lang="en-US" sz="1100" dirty="0" err="1"/>
              <a:t>endl</a:t>
            </a:r>
            <a:r>
              <a:rPr lang="en-US" sz="1100" dirty="0"/>
              <a:t>;</a:t>
            </a:r>
          </a:p>
          <a:p>
            <a:r>
              <a:rPr lang="en-US" sz="1100" dirty="0"/>
              <a:t>    system("Pause");</a:t>
            </a:r>
          </a:p>
          <a:p>
            <a:r>
              <a:rPr lang="en-US" sz="1100" dirty="0"/>
              <a:t>    return 0;</a:t>
            </a:r>
          </a:p>
          <a:p>
            <a:r>
              <a:rPr lang="en-US" sz="1100" dirty="0"/>
              <a:t>}</a:t>
            </a:r>
          </a:p>
        </p:txBody>
      </p:sp>
    </p:spTree>
    <p:extLst>
      <p:ext uri="{BB962C8B-B14F-4D97-AF65-F5344CB8AC3E}">
        <p14:creationId xmlns:p14="http://schemas.microsoft.com/office/powerpoint/2010/main" val="1693522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sz="2000" dirty="0" smtClean="0"/>
              <a:t>4) Make a dice rolling program that rolls two dice of any number of sides.  Bonus: Implement a standard dice game of your choice (http://en.wikipedia.org/wiki/List_of_dice_games).  </a:t>
            </a:r>
          </a:p>
        </p:txBody>
      </p:sp>
      <p:sp>
        <p:nvSpPr>
          <p:cNvPr id="3073" name="Rectangle 1"/>
          <p:cNvSpPr>
            <a:spLocks noChangeArrowheads="1"/>
          </p:cNvSpPr>
          <p:nvPr/>
        </p:nvSpPr>
        <p:spPr bwMode="auto">
          <a:xfrm>
            <a:off x="0" y="1676400"/>
            <a:ext cx="9337813" cy="470898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a:t>
            </a:r>
            <a:r>
              <a:rPr kumimoji="0" lang="en-US" sz="12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stdafx.h</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a:t>
            </a:r>
            <a:r>
              <a:rPr kumimoji="0" lang="en-US" sz="12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iostream</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&gt;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a:t>
            </a:r>
            <a:r>
              <a:rPr kumimoji="0" lang="en-US" sz="12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iomanip</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&gt;</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for time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a:t>
            </a:r>
            <a:r>
              <a:rPr kumimoji="0" lang="en-US" sz="12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cstdlib</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&gt;</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for random</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int</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main(){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bool</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rollAgain</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char</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c_response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using</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namespace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std;</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do</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int</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i_numOfSides1, i_numOfSides2;</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srand</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time(0));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"How many sides are on your dice? Please enter two numbers the another with \</a:t>
            </a:r>
          </a:p>
          <a:p>
            <a:pPr marL="0" marR="0" lvl="0" indent="0" algn="l" defTabSz="914400" rtl="0" eaLnBrk="0" fontAlgn="base" latinLnBrk="0" hangingPunct="0">
              <a:lnSpc>
                <a:spcPct val="100000"/>
              </a:lnSpc>
              <a:spcBef>
                <a:spcPct val="0"/>
              </a:spcBef>
              <a:spcAft>
                <a:spcPct val="0"/>
              </a:spcAft>
              <a:buClrTx/>
              <a:buSzTx/>
              <a:buFontTx/>
              <a:buNone/>
              <a:tabLst/>
            </a:pPr>
            <a:r>
              <a:rPr lang="en-US" sz="1200" dirty="0" smtClean="0">
                <a:solidFill>
                  <a:srgbClr val="A31515"/>
                </a:solidFill>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a 'Space' between. (</a:t>
            </a:r>
            <a:r>
              <a:rPr kumimoji="0" lang="en-US" sz="12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Exm</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 6 6 or 6 12)"</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cin</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&gt;&gt; i_numOfSides1 &gt;&gt; i_numOfSides2;</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"First die rolls a "</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( 1 + rand() % i_numOfSides1 ) &lt;&lt;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endl</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"Second die rolls a "</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( 1 + rand() % i_numOfSides2 ) &lt;&lt;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endl</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"Start again? (</a:t>
            </a:r>
            <a:r>
              <a:rPr kumimoji="0" lang="en-US" sz="12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Exm</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 y or n) "</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cin</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&gt;&gt;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c_response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if</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c_response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 </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'y'</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rollAgain</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 </a:t>
            </a: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true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else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rollAgain</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 </a:t>
            </a: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false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 </a:t>
            </a: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while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rollAgain</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762000" y="148471"/>
            <a:ext cx="7385355" cy="670952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6) Write a concatenate function that takes a variable number of arguments (may or may not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be of different data types) and returns their concatenation as a string.</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0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a:t>
            </a:r>
            <a:r>
              <a:rPr kumimoji="0" lang="en-US" sz="10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stdafx.h</a:t>
            </a:r>
            <a:r>
              <a:rPr kumimoji="0" lang="en-US" sz="10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0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&lt;string&gt;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0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a:t>
            </a:r>
            <a:r>
              <a:rPr kumimoji="0" lang="en-US" sz="10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stdarg.h</a:t>
            </a:r>
            <a:r>
              <a:rPr kumimoji="0" lang="en-US" sz="10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&gt;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0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a:t>
            </a:r>
            <a:r>
              <a:rPr kumimoji="0" lang="en-US" sz="10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iostream</a:t>
            </a:r>
            <a:r>
              <a:rPr kumimoji="0" lang="en-US" sz="10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&gt;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0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a:t>
            </a:r>
            <a:r>
              <a:rPr kumimoji="0" lang="en-US" sz="10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sstream</a:t>
            </a:r>
            <a:r>
              <a:rPr kumimoji="0" lang="en-US" sz="10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&gt;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using</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0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namespace</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std;</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string concatenate( </a:t>
            </a:r>
            <a:r>
              <a:rPr kumimoji="0" lang="en-US" sz="10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char</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*format, ...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0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va_list</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0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argptr</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0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va_start</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0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argptr</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format);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0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stringstream</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0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ss</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0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while</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 *format != </a:t>
            </a:r>
            <a:r>
              <a:rPr kumimoji="0" lang="en-US" sz="10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'\0'</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lang="en-US" sz="1000" dirty="0" smtClean="0">
                <a:latin typeface="Arial" pitchFamily="34" charset="0"/>
                <a:cs typeface="Arial" pitchFamily="34" charset="0"/>
              </a:rPr>
              <a:t> </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0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string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0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if</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 *format == </a:t>
            </a:r>
            <a:r>
              <a:rPr kumimoji="0" lang="en-US" sz="10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's'</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0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char</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s = </a:t>
            </a:r>
            <a:r>
              <a:rPr kumimoji="0" lang="en-US" sz="10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va_arg</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r>
              <a:rPr kumimoji="0" lang="en-US" sz="10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argptr</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0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char</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0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ss</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s &lt;&lt; </a:t>
            </a:r>
            <a:r>
              <a:rPr kumimoji="0" lang="en-US" sz="10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 "</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0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character</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0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else</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0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if</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 *format == </a:t>
            </a:r>
            <a:r>
              <a:rPr kumimoji="0" lang="en-US" sz="10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'c'</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0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char</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c = (</a:t>
            </a:r>
            <a:r>
              <a:rPr kumimoji="0" lang="en-US" sz="10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char</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0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va_arg</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r>
              <a:rPr kumimoji="0" lang="en-US" sz="10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argptr</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0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int</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0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ss</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c &lt;&lt; </a:t>
            </a:r>
            <a:r>
              <a:rPr kumimoji="0" lang="en-US" sz="10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 "</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0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integer</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0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else</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0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if</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 *format == </a:t>
            </a:r>
            <a:r>
              <a:rPr kumimoji="0" lang="en-US" sz="10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'd'</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0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int</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d = </a:t>
            </a:r>
            <a:r>
              <a:rPr kumimoji="0" lang="en-US" sz="10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va_arg</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r>
              <a:rPr kumimoji="0" lang="en-US" sz="10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argptr</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0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int</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0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ss</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d &lt;&lt; </a:t>
            </a:r>
            <a:r>
              <a:rPr kumimoji="0" lang="en-US" sz="10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 "</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*format++;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0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va_end</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0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argptr</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0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return</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ss.str();</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int</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main( </a:t>
            </a:r>
            <a:r>
              <a:rPr kumimoji="0" lang="en-US" sz="10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int</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0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argc</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0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char</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0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argv</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string test = concatenate(</a:t>
            </a:r>
            <a:r>
              <a:rPr kumimoji="0" lang="en-US" sz="10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a:t>
            </a:r>
            <a:r>
              <a:rPr kumimoji="0" lang="en-US" sz="10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scd</a:t>
            </a:r>
            <a:r>
              <a:rPr kumimoji="0" lang="en-US" sz="10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0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"This is a string"</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0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'X'</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34);</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0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0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"calling concatenate(\"</a:t>
            </a:r>
            <a:r>
              <a:rPr kumimoji="0" lang="en-US" sz="10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scd</a:t>
            </a:r>
            <a:r>
              <a:rPr kumimoji="0" lang="en-US" sz="10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 \"This is a string\", 'X', 34) : "</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test &lt;&lt; </a:t>
            </a:r>
            <a:r>
              <a:rPr kumimoji="0" lang="en-US" sz="10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endl</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0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return</a:t>
            </a: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0;</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ChangeArrowheads="1"/>
          </p:cNvSpPr>
          <p:nvPr/>
        </p:nvSpPr>
        <p:spPr bwMode="auto">
          <a:xfrm>
            <a:off x="0" y="1808708"/>
            <a:ext cx="8340745" cy="415498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a:t>
            </a:r>
            <a:r>
              <a:rPr kumimoji="0" lang="en-US" sz="12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stdafx.h</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a:t>
            </a:r>
            <a:r>
              <a:rPr kumimoji="0" lang="en-US" sz="12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iostream</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&gt;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&lt;string&gt;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using</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namespace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std;</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string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myStringFunction</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string ); </a:t>
            </a:r>
            <a:r>
              <a:rPr kumimoji="0" lang="en-US" sz="12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the function prototype for a function that accepts string </a:t>
            </a:r>
          </a:p>
          <a:p>
            <a:pPr marL="0" marR="0" lvl="0" indent="0" algn="l" defTabSz="914400" rtl="0" eaLnBrk="0" fontAlgn="base" latinLnBrk="0" hangingPunct="0">
              <a:lnSpc>
                <a:spcPct val="100000"/>
              </a:lnSpc>
              <a:spcBef>
                <a:spcPct val="0"/>
              </a:spcBef>
              <a:spcAft>
                <a:spcPct val="0"/>
              </a:spcAft>
              <a:buClrTx/>
              <a:buSzTx/>
              <a:buFontTx/>
              <a:buNone/>
              <a:tabLst/>
            </a:pPr>
            <a:r>
              <a:rPr lang="en-US" sz="1200" dirty="0" smtClean="0">
                <a:solidFill>
                  <a:srgbClr val="008000"/>
                </a:solidFill>
                <a:latin typeface="Consolas" pitchFamily="49" charset="0"/>
                <a:ea typeface="Calibri" pitchFamily="34" charset="0"/>
                <a:cs typeface="Consolas" pitchFamily="49" charset="0"/>
              </a:rPr>
              <a:t>                                   // </a:t>
            </a:r>
            <a:r>
              <a:rPr kumimoji="0" lang="en-US" sz="1200" b="0" i="0" u="none" strike="noStrike" cap="none" normalizeH="0" baseline="0" dirty="0" err="1" smtClean="0">
                <a:ln>
                  <a:noFill/>
                </a:ln>
                <a:solidFill>
                  <a:srgbClr val="008000"/>
                </a:solidFill>
                <a:effectLst/>
                <a:latin typeface="Consolas" pitchFamily="49" charset="0"/>
                <a:ea typeface="Calibri" pitchFamily="34" charset="0"/>
                <a:cs typeface="Consolas" pitchFamily="49" charset="0"/>
              </a:rPr>
              <a:t>params</a:t>
            </a:r>
            <a:r>
              <a:rPr kumimoji="0" lang="en-US" sz="12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and returns a string</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int</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_</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tmain</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r>
              <a:rPr kumimoji="0" lang="en-US" sz="12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int</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argc</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_TCHAR*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argv</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string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s_response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"Enter a line of text."</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endl</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getline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cin</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s_response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grab the entire line of user input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"Here is your line returned after passing through the function.\n"</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p>
          <a:p>
            <a:pPr marL="0" marR="0" lvl="0" indent="0" algn="l" defTabSz="914400" rtl="0" eaLnBrk="0" fontAlgn="base" latinLnBrk="0" hangingPunct="0">
              <a:lnSpc>
                <a:spcPct val="100000"/>
              </a:lnSpc>
              <a:spcBef>
                <a:spcPct val="0"/>
              </a:spcBef>
              <a:spcAft>
                <a:spcPct val="0"/>
              </a:spcAft>
              <a:buClrTx/>
              <a:buSzTx/>
              <a:buFontTx/>
              <a:buNone/>
              <a:tabLst/>
            </a:pPr>
            <a:r>
              <a:rPr lang="en-US" sz="1200" dirty="0" smtClean="0">
                <a:solidFill>
                  <a:srgbClr val="000000"/>
                </a:solidFill>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myStringFunction</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s_response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 &lt;&lt;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endl</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calls the function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return</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0;</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string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myStringFunction</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string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aString</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"inside </a:t>
            </a:r>
            <a:r>
              <a:rPr kumimoji="0" lang="en-US" sz="12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myStringFunction</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\n"</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aString</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 </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 Hello World."</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return</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aString</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304800" y="381000"/>
            <a:ext cx="6934200" cy="646331"/>
          </a:xfrm>
          <a:prstGeom prst="rect">
            <a:avLst/>
          </a:prstGeom>
        </p:spPr>
        <p:txBody>
          <a:bodyPr wrap="square">
            <a:spAutoFit/>
          </a:bodyPr>
          <a:lstStyle/>
          <a:p>
            <a:r>
              <a:rPr lang="en-US" dirty="0" smtClean="0"/>
              <a:t>8) Write a .</a:t>
            </a:r>
            <a:r>
              <a:rPr lang="en-US" dirty="0" err="1" smtClean="0"/>
              <a:t>cpp</a:t>
            </a:r>
            <a:r>
              <a:rPr lang="en-US" dirty="0" smtClean="0"/>
              <a:t> file that uses a function prototype and default parameters for a function.</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 can download the source code for all the textbook examples here:</a:t>
            </a:r>
            <a:endParaRPr lang="en-US" dirty="0"/>
          </a:p>
        </p:txBody>
      </p:sp>
      <p:sp>
        <p:nvSpPr>
          <p:cNvPr id="4" name="Rectangle 3"/>
          <p:cNvSpPr/>
          <p:nvPr/>
        </p:nvSpPr>
        <p:spPr>
          <a:xfrm>
            <a:off x="0" y="2332672"/>
            <a:ext cx="8763000" cy="1477328"/>
          </a:xfrm>
          <a:prstGeom prst="rect">
            <a:avLst/>
          </a:prstGeom>
        </p:spPr>
        <p:txBody>
          <a:bodyPr wrap="square">
            <a:spAutoFit/>
          </a:bodyPr>
          <a:lstStyle/>
          <a:p>
            <a:r>
              <a:rPr lang="en-US" b="1" dirty="0" smtClean="0"/>
              <a:t>"Starting Out with C++: From Control Structures through Objects, 7/e"</a:t>
            </a:r>
          </a:p>
          <a:p>
            <a:r>
              <a:rPr lang="en-US" b="1" dirty="0" smtClean="0"/>
              <a:t>Gaddis</a:t>
            </a:r>
          </a:p>
          <a:p>
            <a:r>
              <a:rPr lang="en-US" b="1" dirty="0" smtClean="0"/>
              <a:t>ISBN: 0132576252</a:t>
            </a:r>
          </a:p>
          <a:p>
            <a:r>
              <a:rPr lang="en-US" dirty="0" smtClean="0"/>
              <a:t>Source code and appendices can be found at http://media.pearsoncmg.com/ph/esm/ecs_gaddis_sowcpp_7/CS Support/Assorted.zip</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3200" b="1" dirty="0" smtClean="0"/>
              <a:t>For advanced students who want a challenge</a:t>
            </a:r>
            <a:endParaRPr lang="en-US" sz="3200" b="1" dirty="0"/>
          </a:p>
        </p:txBody>
      </p:sp>
      <p:sp>
        <p:nvSpPr>
          <p:cNvPr id="3" name="Content Placeholder 2"/>
          <p:cNvSpPr>
            <a:spLocks noGrp="1"/>
          </p:cNvSpPr>
          <p:nvPr>
            <p:ph idx="1"/>
          </p:nvPr>
        </p:nvSpPr>
        <p:spPr/>
        <p:txBody>
          <a:bodyPr/>
          <a:lstStyle/>
          <a:p>
            <a:r>
              <a:rPr lang="en-US" dirty="0" smtClean="0"/>
              <a:t>Download, install, and compile Ogre3D</a:t>
            </a:r>
          </a:p>
          <a:p>
            <a:r>
              <a:rPr lang="en-US" dirty="0" smtClean="0">
                <a:hlinkClick r:id="rId2"/>
              </a:rPr>
              <a:t>http://www.ogre3d.org/tikiwiki/Setting+Up+An+Application+-+Visual+Studio</a:t>
            </a:r>
            <a:endParaRPr lang="en-US" dirty="0" smtClean="0"/>
          </a:p>
          <a:p>
            <a:r>
              <a:rPr lang="en-US" dirty="0" smtClean="0"/>
              <a:t>OR:</a:t>
            </a:r>
          </a:p>
          <a:p>
            <a:r>
              <a:rPr lang="en-US" dirty="0" smtClean="0">
                <a:hlinkClick r:id="rId3"/>
              </a:rPr>
              <a:t>http://www.unrealengine.com/udk/</a:t>
            </a:r>
            <a:endParaRPr lang="en-US" dirty="0" smtClean="0"/>
          </a:p>
          <a:p>
            <a:r>
              <a:rPr lang="en-US" dirty="0" smtClean="0"/>
              <a:t>OR:</a:t>
            </a:r>
          </a:p>
          <a:p>
            <a:r>
              <a:rPr lang="en-US" dirty="0" smtClean="0">
                <a:hlinkClick r:id="rId4"/>
              </a:rPr>
              <a:t>http://www.garagegames.com/products/torque-3d/overview</a:t>
            </a:r>
            <a:endParaRPr lang="en-US" dirty="0" smtClean="0"/>
          </a:p>
          <a:p>
            <a:pPr>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cstate="print"/>
          <a:srcRect/>
          <a:stretch>
            <a:fillRect/>
          </a:stretch>
        </p:blipFill>
        <p:spPr bwMode="auto">
          <a:xfrm>
            <a:off x="827868" y="457200"/>
            <a:ext cx="7287432" cy="46482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cstate="print"/>
          <a:srcRect/>
          <a:stretch>
            <a:fillRect/>
          </a:stretch>
        </p:blipFill>
        <p:spPr bwMode="auto">
          <a:xfrm>
            <a:off x="1143000" y="152400"/>
            <a:ext cx="6641438" cy="6477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endParaRPr lang="en-US" dirty="0"/>
          </a:p>
          <a:p>
            <a:pPr marL="0" indent="0">
              <a:buNone/>
            </a:pPr>
            <a:r>
              <a:rPr lang="en-US" dirty="0" smtClean="0"/>
              <a:t>Please fill in the paper with two things you would like more information or clarification on that we’ve covered already, that you want covered in the future, or that would help you with your project: </a:t>
            </a:r>
            <a:r>
              <a:rPr lang="en-US" dirty="0"/>
              <a:t>i</a:t>
            </a:r>
            <a:r>
              <a:rPr lang="en-US" dirty="0" smtClean="0"/>
              <a:t>tems “A” and “B.” </a:t>
            </a: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a:t>
            </a:r>
            <a:r>
              <a:rPr lang="en-US" dirty="0" smtClean="0"/>
              <a:t>Like understanding simile, metaphor, and hyperbole without knowing the letters.”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0" y="1690301"/>
            <a:ext cx="8824852" cy="307776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fr-FR" sz="1600" dirty="0" smtClean="0"/>
              <a:t>// GlobalvsLocalInitialization.cpp – </a:t>
            </a:r>
            <a:r>
              <a:rPr lang="fr-FR" sz="1600" dirty="0" err="1" smtClean="0"/>
              <a:t>demonstrates</a:t>
            </a:r>
            <a:r>
              <a:rPr lang="fr-FR" sz="1600" dirty="0" smtClean="0"/>
              <a:t> global vs. local </a:t>
            </a:r>
            <a:r>
              <a:rPr lang="fr-FR" sz="1600" dirty="0" err="1" smtClean="0"/>
              <a:t>initialization</a:t>
            </a:r>
            <a:endParaRPr kumimoji="0" lang="en-US" sz="16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6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a:t>
            </a:r>
            <a:r>
              <a:rPr kumimoji="0" lang="en-US" sz="16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iostream</a:t>
            </a:r>
            <a:r>
              <a:rPr kumimoji="0" lang="en-US" sz="16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&gt;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6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&lt;string&gt;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using</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6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namespace</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std;</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double</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6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globaldbl</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[10];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int</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main(){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6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int</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6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arry</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[10];</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6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6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arry</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[3] &lt;&lt; </a:t>
            </a:r>
            <a:r>
              <a:rPr kumimoji="0" lang="en-US" sz="16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 "</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6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arry</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[4] &lt;&lt; </a:t>
            </a:r>
            <a:r>
              <a:rPr kumimoji="0" lang="en-US" sz="16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 "</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6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arry</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[5] &lt;&lt; </a:t>
            </a:r>
            <a:r>
              <a:rPr kumimoji="0" lang="en-US" sz="16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endl</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6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6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globaldbl</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[3] &lt;&lt; </a:t>
            </a:r>
            <a:r>
              <a:rPr kumimoji="0" lang="en-US" sz="16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 "</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6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globaldbl</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[4] &lt;&lt; </a:t>
            </a:r>
            <a:r>
              <a:rPr kumimoji="0" lang="en-US" sz="16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 "</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6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globaldbl</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[5] &lt;&lt; </a:t>
            </a:r>
            <a:r>
              <a:rPr kumimoji="0" lang="en-US" sz="16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endl</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6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return</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0;</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152400" y="5181600"/>
            <a:ext cx="4572000" cy="923330"/>
          </a:xfrm>
          <a:prstGeom prst="rect">
            <a:avLst/>
          </a:prstGeom>
        </p:spPr>
        <p:txBody>
          <a:bodyPr>
            <a:spAutoFit/>
          </a:bodyPr>
          <a:lstStyle/>
          <a:p>
            <a:r>
              <a:rPr lang="fr-FR" dirty="0" smtClean="0"/>
              <a:t>$ ./GlobalvsLocalInitialization.exe </a:t>
            </a:r>
          </a:p>
          <a:p>
            <a:r>
              <a:rPr lang="fr-FR" dirty="0" smtClean="0"/>
              <a:t>1 2293028 2</a:t>
            </a:r>
          </a:p>
          <a:p>
            <a:r>
              <a:rPr lang="fr-FR" dirty="0" smtClean="0"/>
              <a:t>0 0 0</a:t>
            </a:r>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No bounds checking in C++ for arrays</a:t>
            </a:r>
            <a:endParaRPr lang="en-US" dirty="0"/>
          </a:p>
        </p:txBody>
      </p:sp>
      <p:sp>
        <p:nvSpPr>
          <p:cNvPr id="76801" name="Rectangle 1"/>
          <p:cNvSpPr>
            <a:spLocks noChangeArrowheads="1"/>
          </p:cNvSpPr>
          <p:nvPr/>
        </p:nvSpPr>
        <p:spPr bwMode="auto">
          <a:xfrm>
            <a:off x="0" y="1295400"/>
            <a:ext cx="8824852" cy="304698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6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a:t>
            </a:r>
            <a:r>
              <a:rPr kumimoji="0" lang="en-US" sz="16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iostream</a:t>
            </a:r>
            <a:r>
              <a:rPr kumimoji="0" lang="en-US" sz="16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&gt;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6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&lt;string&gt;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using</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6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namespace</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std;</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double</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6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globaldbl</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[10];</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int</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main(){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6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int</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6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arry</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[10];</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6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6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arry</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[3] &lt;&lt; </a:t>
            </a:r>
            <a:r>
              <a:rPr kumimoji="0" lang="en-US" sz="16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 "</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6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arry</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[4] &lt;&lt; </a:t>
            </a:r>
            <a:r>
              <a:rPr kumimoji="0" lang="en-US" sz="16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 "</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6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arry</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[5] &lt;&lt; </a:t>
            </a:r>
            <a:r>
              <a:rPr kumimoji="0" lang="en-US" sz="16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endl</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6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6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globaldbl</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[3] &lt;&lt; </a:t>
            </a:r>
            <a:r>
              <a:rPr kumimoji="0" lang="en-US" sz="16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 "</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6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globaldbl</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[4] &lt;&lt; </a:t>
            </a:r>
            <a:r>
              <a:rPr kumimoji="0" lang="en-US" sz="16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 "</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6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globaldbl</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[5] &lt;&lt; </a:t>
            </a:r>
            <a:r>
              <a:rPr kumimoji="0" lang="en-US" sz="16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endl</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6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6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arry</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[13] &lt;&lt; </a:t>
            </a:r>
            <a:r>
              <a:rPr kumimoji="0" lang="en-US" sz="16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 "</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6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arry</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[14] &lt;&lt; </a:t>
            </a:r>
            <a:r>
              <a:rPr kumimoji="0" lang="en-US" sz="16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 "</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6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arry</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[15] &lt;&lt; </a:t>
            </a:r>
            <a:r>
              <a:rPr kumimoji="0" lang="en-US" sz="16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endl</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6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return</a:t>
            </a: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0;</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0" y="4648200"/>
            <a:ext cx="4572000" cy="1200329"/>
          </a:xfrm>
          <a:prstGeom prst="rect">
            <a:avLst/>
          </a:prstGeom>
        </p:spPr>
        <p:txBody>
          <a:bodyPr>
            <a:spAutoFit/>
          </a:bodyPr>
          <a:lstStyle/>
          <a:p>
            <a:r>
              <a:rPr lang="fr-FR" dirty="0" smtClean="0"/>
              <a:t>./NoBoundsChecking.exe </a:t>
            </a:r>
          </a:p>
          <a:p>
            <a:r>
              <a:rPr lang="fr-FR" dirty="0" smtClean="0"/>
              <a:t>1 2293028 2</a:t>
            </a:r>
          </a:p>
          <a:p>
            <a:r>
              <a:rPr lang="fr-FR" dirty="0" smtClean="0"/>
              <a:t>0 0 0</a:t>
            </a:r>
          </a:p>
          <a:p>
            <a:r>
              <a:rPr lang="fr-FR" dirty="0" smtClean="0"/>
              <a:t>1629971688 47 0</a:t>
            </a:r>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Reading data in a file into an array</a:t>
            </a:r>
            <a:endParaRPr lang="en-US" dirty="0"/>
          </a:p>
        </p:txBody>
      </p:sp>
      <p:sp>
        <p:nvSpPr>
          <p:cNvPr id="78849" name="Rectangle 1"/>
          <p:cNvSpPr>
            <a:spLocks noChangeArrowheads="1"/>
          </p:cNvSpPr>
          <p:nvPr/>
        </p:nvSpPr>
        <p:spPr bwMode="auto">
          <a:xfrm>
            <a:off x="1447800" y="1447800"/>
            <a:ext cx="5493812" cy="500136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This program reads data from a file into an array.</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1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a:t>
            </a:r>
            <a:r>
              <a:rPr kumimoji="0" lang="en-US" sz="11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iostream</a:t>
            </a:r>
            <a:r>
              <a:rPr kumimoji="0" lang="en-US" sz="11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&gt;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1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a:t>
            </a:r>
            <a:r>
              <a:rPr kumimoji="0" lang="en-US" sz="11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fstream</a:t>
            </a:r>
            <a:r>
              <a:rPr kumimoji="0" lang="en-US" sz="11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&gt;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using</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1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namespace</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std;</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int</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main()</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1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const</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1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int</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ARRAY_SIZE = 10; </a:t>
            </a:r>
            <a:r>
              <a:rPr kumimoji="0" lang="en-US" sz="11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Array size</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1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int</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numbers[ARRAY_SIZE];   </a:t>
            </a:r>
            <a:r>
              <a:rPr kumimoji="0" lang="en-US" sz="11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Array with 10 elements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1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int</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count = 0;             </a:t>
            </a:r>
            <a:r>
              <a:rPr kumimoji="0" lang="en-US" sz="11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Loop counter variable</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1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ifstream</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1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inputFile</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1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Input file stream object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1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Open the file.</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1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inputFile.open</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r>
              <a:rPr kumimoji="0" lang="en-US" sz="11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"TenNumbers.txt"</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1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Read the numbers from the file into the array.</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1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while</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(count &lt; ARRAY_SIZE &amp;&amp; </a:t>
            </a:r>
            <a:r>
              <a:rPr kumimoji="0" lang="en-US" sz="11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inputFile</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&gt;&gt; numbers[count])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count++;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1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Close the file.</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1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inputFile.close</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1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Display the numbers read:</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1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1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"The numbers are: "</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1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for</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(count = 0; count &lt; ARRAY_SIZE; count++)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1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numbers[count] &lt;&lt; </a:t>
            </a:r>
            <a:r>
              <a:rPr kumimoji="0" lang="en-US" sz="11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 "</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1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1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endl</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1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return</a:t>
            </a: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0;</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cstate="print"/>
          <a:srcRect/>
          <a:stretch>
            <a:fillRect/>
          </a:stretch>
        </p:blipFill>
        <p:spPr bwMode="auto">
          <a:xfrm>
            <a:off x="1371600" y="1125390"/>
            <a:ext cx="6172200" cy="5732610"/>
          </a:xfrm>
          <a:prstGeom prst="rect">
            <a:avLst/>
          </a:prstGeom>
          <a:noFill/>
          <a:ln w="9525">
            <a:noFill/>
            <a:miter lim="800000"/>
            <a:headEnd/>
            <a:tailEnd/>
          </a:ln>
        </p:spPr>
      </p:pic>
      <p:sp>
        <p:nvSpPr>
          <p:cNvPr id="2" name="Title 1"/>
          <p:cNvSpPr>
            <a:spLocks noGrp="1"/>
          </p:cNvSpPr>
          <p:nvPr>
            <p:ph type="title"/>
          </p:nvPr>
        </p:nvSpPr>
        <p:spPr>
          <a:xfrm>
            <a:off x="457200" y="0"/>
            <a:ext cx="8229600" cy="1143000"/>
          </a:xfrm>
        </p:spPr>
        <p:txBody>
          <a:bodyPr>
            <a:normAutofit fontScale="90000"/>
          </a:bodyPr>
          <a:lstStyle/>
          <a:p>
            <a:r>
              <a:rPr lang="en-US" dirty="0" smtClean="0"/>
              <a:t>Loading data from file to 2D Data Array</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Writing/loading data to/from a 2D Data Array</a:t>
            </a:r>
            <a:endParaRPr lang="en-US" dirty="0"/>
          </a:p>
        </p:txBody>
      </p:sp>
      <p:sp>
        <p:nvSpPr>
          <p:cNvPr id="83969" name="Rectangle 1"/>
          <p:cNvSpPr>
            <a:spLocks noChangeArrowheads="1"/>
          </p:cNvSpPr>
          <p:nvPr/>
        </p:nvSpPr>
        <p:spPr bwMode="auto">
          <a:xfrm>
            <a:off x="0" y="1812667"/>
            <a:ext cx="9530173" cy="36009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 Save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a:t>
            </a:r>
            <a:r>
              <a:rPr kumimoji="0" lang="en-US" sz="12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stdafx.h</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a:t>
            </a:r>
            <a:r>
              <a:rPr kumimoji="0" lang="en-US" sz="12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iostream</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&gt;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&lt;string&gt;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a:t>
            </a:r>
            <a:r>
              <a:rPr kumimoji="0" lang="en-US" sz="12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fstream</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&gt;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using</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namespace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std;</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const</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int</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SizeX</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=2;</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const</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int</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SizeY</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=2;</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int</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Data[</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SizeX</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SizeY</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]={{1,2},{3,4}};</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int</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main(){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You can use binary mode too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2B91AF"/>
                </a:solidFill>
                <a:effectLst/>
                <a:latin typeface="Consolas" pitchFamily="49" charset="0"/>
                <a:ea typeface="Calibri" pitchFamily="34" charset="0"/>
                <a:cs typeface="Consolas" pitchFamily="49" charset="0"/>
              </a:rPr>
              <a:t>ofstream</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File (</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"mydata.txt"</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for</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unsigned</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y = 0; y &lt;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SizeY</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++y)</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for</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unsigned</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x = 0; x &lt;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SizeX</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++x)</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File &lt;&lt; Data[x][y] &lt;&lt; </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remove space when using binary mode!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return</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0;</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83970" name="Rectangle 2"/>
          <p:cNvSpPr>
            <a:spLocks noChangeArrowheads="1"/>
          </p:cNvSpPr>
          <p:nvPr/>
        </p:nvSpPr>
        <p:spPr bwMode="auto">
          <a:xfrm>
            <a:off x="4495800" y="1812667"/>
            <a:ext cx="9615133" cy="378565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 Load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a:t>
            </a:r>
            <a:r>
              <a:rPr kumimoji="0" lang="en-US" sz="12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stdafx.h</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a:t>
            </a:r>
            <a:r>
              <a:rPr kumimoji="0" lang="en-US" sz="12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iostream</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&gt;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&lt;string&gt;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a:t>
            </a:r>
            <a:r>
              <a:rPr kumimoji="0" lang="en-US" sz="12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fstream</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&gt;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using</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namespace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std;</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const</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int</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SizeX</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=2;</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const</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int</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SizeY</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=2;</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int</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Data[</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SizeX</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SizeY</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]={{1,2},{3,4}};</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int</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main(){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You can use binary mode too!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8000"/>
                </a:solidFill>
                <a:effectLst/>
                <a:latin typeface="Consolas" pitchFamily="49" charset="0"/>
                <a:ea typeface="Calibri" pitchFamily="34" charset="0"/>
                <a:cs typeface="Consolas" pitchFamily="49" charset="0"/>
              </a:rPr>
              <a:t>ofstream</a:t>
            </a:r>
            <a:r>
              <a:rPr kumimoji="0" lang="en-US" sz="12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File ("mydata.txt");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2B91AF"/>
                </a:solidFill>
                <a:effectLst/>
                <a:latin typeface="Consolas" pitchFamily="49" charset="0"/>
                <a:ea typeface="Calibri" pitchFamily="34" charset="0"/>
                <a:cs typeface="Consolas" pitchFamily="49" charset="0"/>
              </a:rPr>
              <a:t>ifstream</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File (</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"mydata.txt"</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for</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unsigned</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y = 0; y &lt;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SizeY</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++y)</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for</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unsigned</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x = 0; x &lt;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SizeX</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++x)</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File &gt;&gt; Data[x][y];</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Data[0][0] &lt;&lt;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endl</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system(</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"PAUSE"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return</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0;</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Type Casting! – converting from one data type to another</a:t>
            </a:r>
            <a:endParaRPr lang="en-US" dirty="0"/>
          </a:p>
        </p:txBody>
      </p:sp>
      <p:pic>
        <p:nvPicPr>
          <p:cNvPr id="96258" name="Picture 2"/>
          <p:cNvPicPr>
            <a:picLocks noChangeAspect="1" noChangeArrowheads="1"/>
          </p:cNvPicPr>
          <p:nvPr/>
        </p:nvPicPr>
        <p:blipFill>
          <a:blip r:embed="rId2" cstate="print"/>
          <a:srcRect/>
          <a:stretch>
            <a:fillRect/>
          </a:stretch>
        </p:blipFill>
        <p:spPr bwMode="auto">
          <a:xfrm>
            <a:off x="0" y="1066800"/>
            <a:ext cx="6019800" cy="1876425"/>
          </a:xfrm>
          <a:prstGeom prst="rect">
            <a:avLst/>
          </a:prstGeom>
          <a:noFill/>
          <a:ln w="9525">
            <a:noFill/>
            <a:miter lim="800000"/>
            <a:headEnd/>
            <a:tailEnd/>
          </a:ln>
        </p:spPr>
      </p:pic>
      <p:pic>
        <p:nvPicPr>
          <p:cNvPr id="96259" name="Picture 3"/>
          <p:cNvPicPr>
            <a:picLocks noChangeAspect="1" noChangeArrowheads="1"/>
          </p:cNvPicPr>
          <p:nvPr/>
        </p:nvPicPr>
        <p:blipFill>
          <a:blip r:embed="rId3" cstate="print"/>
          <a:srcRect t="709"/>
          <a:stretch>
            <a:fillRect/>
          </a:stretch>
        </p:blipFill>
        <p:spPr bwMode="auto">
          <a:xfrm>
            <a:off x="0" y="2895600"/>
            <a:ext cx="5895975" cy="2667000"/>
          </a:xfrm>
          <a:prstGeom prst="rect">
            <a:avLst/>
          </a:prstGeom>
          <a:noFill/>
          <a:ln w="9525">
            <a:noFill/>
            <a:miter lim="800000"/>
            <a:headEnd/>
            <a:tailEnd/>
          </a:ln>
        </p:spPr>
      </p:pic>
      <p:pic>
        <p:nvPicPr>
          <p:cNvPr id="96260" name="Picture 4"/>
          <p:cNvPicPr>
            <a:picLocks noChangeAspect="1" noChangeArrowheads="1"/>
          </p:cNvPicPr>
          <p:nvPr/>
        </p:nvPicPr>
        <p:blipFill>
          <a:blip r:embed="rId4" cstate="print"/>
          <a:srcRect/>
          <a:stretch>
            <a:fillRect/>
          </a:stretch>
        </p:blipFill>
        <p:spPr bwMode="auto">
          <a:xfrm>
            <a:off x="3276600" y="4752975"/>
            <a:ext cx="5943600" cy="210502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0"/>
            <a:ext cx="6400800" cy="1143000"/>
          </a:xfrm>
        </p:spPr>
        <p:txBody>
          <a:bodyPr/>
          <a:lstStyle/>
          <a:p>
            <a:r>
              <a:rPr lang="en-US" dirty="0" smtClean="0"/>
              <a:t>Class Activity, Type Casting</a:t>
            </a:r>
            <a:endParaRPr lang="en-US" dirty="0"/>
          </a:p>
        </p:txBody>
      </p:sp>
      <p:sp>
        <p:nvSpPr>
          <p:cNvPr id="4" name="Rectangle 3"/>
          <p:cNvSpPr/>
          <p:nvPr/>
        </p:nvSpPr>
        <p:spPr>
          <a:xfrm>
            <a:off x="152400" y="1225689"/>
            <a:ext cx="6781800" cy="5632311"/>
          </a:xfrm>
          <a:prstGeom prst="rect">
            <a:avLst/>
          </a:prstGeom>
        </p:spPr>
        <p:txBody>
          <a:bodyPr wrap="square">
            <a:spAutoFit/>
          </a:bodyPr>
          <a:lstStyle/>
          <a:p>
            <a:r>
              <a:rPr lang="en-US" dirty="0" smtClean="0"/>
              <a:t>#include "</a:t>
            </a:r>
            <a:r>
              <a:rPr lang="en-US" dirty="0" err="1" smtClean="0"/>
              <a:t>stdafx.h</a:t>
            </a:r>
            <a:r>
              <a:rPr lang="en-US" dirty="0" smtClean="0"/>
              <a:t>"</a:t>
            </a:r>
          </a:p>
          <a:p>
            <a:endParaRPr lang="en-US" dirty="0" smtClean="0"/>
          </a:p>
          <a:p>
            <a:r>
              <a:rPr lang="en-US" dirty="0" smtClean="0"/>
              <a:t>// This program uses a type cast expression to print a character</a:t>
            </a:r>
          </a:p>
          <a:p>
            <a:r>
              <a:rPr lang="en-US" dirty="0" smtClean="0"/>
              <a:t>// from a number.</a:t>
            </a:r>
          </a:p>
          <a:p>
            <a:r>
              <a:rPr lang="en-US" dirty="0" smtClean="0"/>
              <a:t>#include &lt;</a:t>
            </a:r>
            <a:r>
              <a:rPr lang="en-US" dirty="0" err="1" smtClean="0"/>
              <a:t>iostream</a:t>
            </a:r>
            <a:r>
              <a:rPr lang="en-US" dirty="0" smtClean="0"/>
              <a:t>&gt;</a:t>
            </a:r>
          </a:p>
          <a:p>
            <a:r>
              <a:rPr lang="en-US" dirty="0" smtClean="0"/>
              <a:t>using namespace std;</a:t>
            </a:r>
          </a:p>
          <a:p>
            <a:endParaRPr lang="en-US" dirty="0" smtClean="0"/>
          </a:p>
          <a:p>
            <a:r>
              <a:rPr lang="en-US" dirty="0" err="1" smtClean="0"/>
              <a:t>int</a:t>
            </a:r>
            <a:r>
              <a:rPr lang="en-US" dirty="0" smtClean="0"/>
              <a:t> main()</a:t>
            </a:r>
          </a:p>
          <a:p>
            <a:r>
              <a:rPr lang="en-US" dirty="0" smtClean="0"/>
              <a:t>{</a:t>
            </a:r>
          </a:p>
          <a:p>
            <a:r>
              <a:rPr lang="en-US" dirty="0" smtClean="0"/>
              <a:t>   </a:t>
            </a:r>
            <a:r>
              <a:rPr lang="en-US" dirty="0" err="1" smtClean="0"/>
              <a:t>int</a:t>
            </a:r>
            <a:r>
              <a:rPr lang="en-US" dirty="0" smtClean="0"/>
              <a:t> number = 65;</a:t>
            </a:r>
          </a:p>
          <a:p>
            <a:r>
              <a:rPr lang="en-US" dirty="0" smtClean="0"/>
              <a:t>   </a:t>
            </a:r>
          </a:p>
          <a:p>
            <a:r>
              <a:rPr lang="en-US" dirty="0" smtClean="0"/>
              <a:t>   // Display the value of the number variable.</a:t>
            </a:r>
          </a:p>
          <a:p>
            <a:r>
              <a:rPr lang="en-US" dirty="0" smtClean="0"/>
              <a:t>   </a:t>
            </a:r>
            <a:r>
              <a:rPr lang="en-US" dirty="0" err="1" smtClean="0"/>
              <a:t>cout</a:t>
            </a:r>
            <a:r>
              <a:rPr lang="en-US" dirty="0" smtClean="0"/>
              <a:t> &lt;&lt; number &lt;&lt; </a:t>
            </a:r>
            <a:r>
              <a:rPr lang="en-US" dirty="0" err="1" smtClean="0"/>
              <a:t>endl</a:t>
            </a:r>
            <a:r>
              <a:rPr lang="en-US" dirty="0" smtClean="0"/>
              <a:t>;</a:t>
            </a:r>
          </a:p>
          <a:p>
            <a:r>
              <a:rPr lang="en-US" dirty="0" smtClean="0"/>
              <a:t>   </a:t>
            </a:r>
          </a:p>
          <a:p>
            <a:r>
              <a:rPr lang="en-US" dirty="0" smtClean="0"/>
              <a:t>   // Display the value of number converted to</a:t>
            </a:r>
          </a:p>
          <a:p>
            <a:r>
              <a:rPr lang="en-US" dirty="0" smtClean="0"/>
              <a:t>   // the char data type.</a:t>
            </a:r>
          </a:p>
          <a:p>
            <a:r>
              <a:rPr lang="en-US" dirty="0" smtClean="0"/>
              <a:t>   </a:t>
            </a:r>
            <a:r>
              <a:rPr lang="en-US" dirty="0" err="1" smtClean="0"/>
              <a:t>cout</a:t>
            </a:r>
            <a:r>
              <a:rPr lang="en-US" dirty="0" smtClean="0"/>
              <a:t> &lt;&lt; </a:t>
            </a:r>
            <a:r>
              <a:rPr lang="en-US" dirty="0" err="1" smtClean="0"/>
              <a:t>static_cast</a:t>
            </a:r>
            <a:r>
              <a:rPr lang="en-US" dirty="0" smtClean="0"/>
              <a:t>&lt;char&gt;(number) &lt;&lt; </a:t>
            </a:r>
            <a:r>
              <a:rPr lang="en-US" dirty="0" err="1" smtClean="0"/>
              <a:t>endl</a:t>
            </a:r>
            <a:r>
              <a:rPr lang="en-US" dirty="0" smtClean="0"/>
              <a:t>;</a:t>
            </a:r>
          </a:p>
          <a:p>
            <a:r>
              <a:rPr lang="en-US" dirty="0" smtClean="0"/>
              <a:t>   system("PAUSE");</a:t>
            </a:r>
          </a:p>
          <a:p>
            <a:r>
              <a:rPr lang="en-US" dirty="0" smtClean="0"/>
              <a:t>   return 0;</a:t>
            </a:r>
          </a:p>
          <a:p>
            <a:r>
              <a:rPr lang="en-US" dirty="0" smtClean="0"/>
              <a:t>}</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Functions on arrays, total, lowest, etc.</a:t>
            </a:r>
            <a:endParaRPr lang="en-US" dirty="0"/>
          </a:p>
        </p:txBody>
      </p:sp>
      <p:pic>
        <p:nvPicPr>
          <p:cNvPr id="88066" name="Picture 2"/>
          <p:cNvPicPr>
            <a:picLocks noChangeAspect="1" noChangeArrowheads="1"/>
          </p:cNvPicPr>
          <p:nvPr/>
        </p:nvPicPr>
        <p:blipFill>
          <a:blip r:embed="rId2" cstate="print"/>
          <a:srcRect/>
          <a:stretch>
            <a:fillRect/>
          </a:stretch>
        </p:blipFill>
        <p:spPr bwMode="auto">
          <a:xfrm>
            <a:off x="1295400" y="1371600"/>
            <a:ext cx="6868633" cy="50292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cstate="print"/>
          <a:srcRect/>
          <a:stretch>
            <a:fillRect/>
          </a:stretch>
        </p:blipFill>
        <p:spPr bwMode="auto">
          <a:xfrm>
            <a:off x="0" y="323850"/>
            <a:ext cx="5153025" cy="3181350"/>
          </a:xfrm>
          <a:prstGeom prst="rect">
            <a:avLst/>
          </a:prstGeom>
          <a:noFill/>
          <a:ln w="9525">
            <a:noFill/>
            <a:miter lim="800000"/>
            <a:headEnd/>
            <a:tailEnd/>
          </a:ln>
        </p:spPr>
      </p:pic>
      <p:pic>
        <p:nvPicPr>
          <p:cNvPr id="89091" name="Picture 3"/>
          <p:cNvPicPr>
            <a:picLocks noChangeAspect="1" noChangeArrowheads="1"/>
          </p:cNvPicPr>
          <p:nvPr/>
        </p:nvPicPr>
        <p:blipFill>
          <a:blip r:embed="rId3" cstate="print"/>
          <a:srcRect b="33298"/>
          <a:stretch>
            <a:fillRect/>
          </a:stretch>
        </p:blipFill>
        <p:spPr bwMode="auto">
          <a:xfrm>
            <a:off x="0" y="3505200"/>
            <a:ext cx="6296025" cy="3048000"/>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t="66649" r="31013"/>
          <a:stretch>
            <a:fillRect/>
          </a:stretch>
        </p:blipFill>
        <p:spPr bwMode="auto">
          <a:xfrm>
            <a:off x="4800600" y="3505200"/>
            <a:ext cx="4343400" cy="15240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Searching an array</a:t>
            </a:r>
            <a:endParaRPr lang="en-US" dirty="0"/>
          </a:p>
        </p:txBody>
      </p:sp>
      <p:pic>
        <p:nvPicPr>
          <p:cNvPr id="90114" name="Picture 2"/>
          <p:cNvPicPr>
            <a:picLocks noChangeAspect="1" noChangeArrowheads="1"/>
          </p:cNvPicPr>
          <p:nvPr/>
        </p:nvPicPr>
        <p:blipFill>
          <a:blip r:embed="rId2" cstate="print"/>
          <a:srcRect/>
          <a:stretch>
            <a:fillRect/>
          </a:stretch>
        </p:blipFill>
        <p:spPr bwMode="auto">
          <a:xfrm>
            <a:off x="1447800" y="1066800"/>
            <a:ext cx="6057900" cy="1381125"/>
          </a:xfrm>
          <a:prstGeom prst="rect">
            <a:avLst/>
          </a:prstGeom>
          <a:noFill/>
          <a:ln w="9525">
            <a:noFill/>
            <a:miter lim="800000"/>
            <a:headEnd/>
            <a:tailEnd/>
          </a:ln>
        </p:spPr>
      </p:pic>
      <p:pic>
        <p:nvPicPr>
          <p:cNvPr id="90115" name="Picture 3"/>
          <p:cNvPicPr>
            <a:picLocks noChangeAspect="1" noChangeArrowheads="1"/>
          </p:cNvPicPr>
          <p:nvPr/>
        </p:nvPicPr>
        <p:blipFill>
          <a:blip r:embed="rId3" cstate="print"/>
          <a:srcRect/>
          <a:stretch>
            <a:fillRect/>
          </a:stretch>
        </p:blipFill>
        <p:spPr bwMode="auto">
          <a:xfrm>
            <a:off x="1447800" y="2743200"/>
            <a:ext cx="4914900" cy="21145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over Homework #2</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2" cstate="print"/>
          <a:srcRect/>
          <a:stretch>
            <a:fillRect/>
          </a:stretch>
        </p:blipFill>
        <p:spPr bwMode="auto">
          <a:xfrm>
            <a:off x="990600" y="990600"/>
            <a:ext cx="6831116" cy="46482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Binary Search (requires sorted input)</a:t>
            </a:r>
            <a:endParaRPr lang="en-US" dirty="0"/>
          </a:p>
        </p:txBody>
      </p:sp>
      <p:pic>
        <p:nvPicPr>
          <p:cNvPr id="92162" name="Picture 2"/>
          <p:cNvPicPr>
            <a:picLocks noChangeAspect="1" noChangeArrowheads="1"/>
          </p:cNvPicPr>
          <p:nvPr/>
        </p:nvPicPr>
        <p:blipFill>
          <a:blip r:embed="rId2" cstate="print"/>
          <a:srcRect/>
          <a:stretch>
            <a:fillRect/>
          </a:stretch>
        </p:blipFill>
        <p:spPr bwMode="auto">
          <a:xfrm>
            <a:off x="1066800" y="1752600"/>
            <a:ext cx="6858000" cy="4243917"/>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r>
              <a:rPr lang="en-US" dirty="0" smtClean="0"/>
              <a:t>Working with the </a:t>
            </a:r>
            <a:r>
              <a:rPr lang="en-US" dirty="0" err="1" smtClean="0"/>
              <a:t>binarySearch</a:t>
            </a:r>
            <a:r>
              <a:rPr lang="en-US" dirty="0" smtClean="0"/>
              <a:t>() function</a:t>
            </a:r>
            <a:endParaRPr lang="en-US" dirty="0"/>
          </a:p>
        </p:txBody>
      </p:sp>
      <p:pic>
        <p:nvPicPr>
          <p:cNvPr id="93186" name="Picture 2"/>
          <p:cNvPicPr>
            <a:picLocks noChangeAspect="1" noChangeArrowheads="1"/>
          </p:cNvPicPr>
          <p:nvPr/>
        </p:nvPicPr>
        <p:blipFill>
          <a:blip r:embed="rId2" cstate="print"/>
          <a:srcRect b="1255"/>
          <a:stretch>
            <a:fillRect/>
          </a:stretch>
        </p:blipFill>
        <p:spPr bwMode="auto">
          <a:xfrm>
            <a:off x="1676400" y="1752600"/>
            <a:ext cx="5600700" cy="44958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2" cstate="print"/>
          <a:srcRect/>
          <a:stretch>
            <a:fillRect/>
          </a:stretch>
        </p:blipFill>
        <p:spPr bwMode="auto">
          <a:xfrm>
            <a:off x="1600200" y="1447800"/>
            <a:ext cx="5991225" cy="3305175"/>
          </a:xfrm>
          <a:prstGeom prst="rect">
            <a:avLst/>
          </a:prstGeom>
          <a:noFill/>
          <a:ln w="9525">
            <a:noFill/>
            <a:miter lim="800000"/>
            <a:headEnd/>
            <a:tailEnd/>
          </a:ln>
        </p:spPr>
      </p:pic>
      <p:sp>
        <p:nvSpPr>
          <p:cNvPr id="5" name="Rectangle 4"/>
          <p:cNvSpPr/>
          <p:nvPr/>
        </p:nvSpPr>
        <p:spPr>
          <a:xfrm>
            <a:off x="762000" y="5334000"/>
            <a:ext cx="4572000" cy="369332"/>
          </a:xfrm>
          <a:prstGeom prst="rect">
            <a:avLst/>
          </a:prstGeom>
        </p:spPr>
        <p:txBody>
          <a:bodyPr>
            <a:spAutoFit/>
          </a:bodyPr>
          <a:lstStyle/>
          <a:p>
            <a:r>
              <a:rPr lang="en-US" dirty="0" smtClean="0"/>
              <a:t>2^10 = 1024</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2400"/>
            <a:ext cx="4572000" cy="6355586"/>
          </a:xfrm>
          <a:prstGeom prst="rect">
            <a:avLst/>
          </a:prstGeom>
        </p:spPr>
        <p:txBody>
          <a:bodyPr>
            <a:spAutoFit/>
          </a:bodyPr>
          <a:lstStyle/>
          <a:p>
            <a:r>
              <a:rPr lang="en-US" sz="1100" dirty="0" smtClean="0"/>
              <a:t>// This program demonstrates the </a:t>
            </a:r>
            <a:r>
              <a:rPr lang="en-US" sz="1100" dirty="0" err="1" smtClean="0"/>
              <a:t>binarySearch</a:t>
            </a:r>
            <a:r>
              <a:rPr lang="en-US" sz="1100" dirty="0" smtClean="0"/>
              <a:t> function, which</a:t>
            </a:r>
          </a:p>
          <a:p>
            <a:r>
              <a:rPr lang="en-US" sz="1100" dirty="0" smtClean="0"/>
              <a:t>// performs a binary search on an integer array.</a:t>
            </a:r>
          </a:p>
          <a:p>
            <a:r>
              <a:rPr lang="en-US" sz="1100" dirty="0" smtClean="0"/>
              <a:t>#include &lt;</a:t>
            </a:r>
            <a:r>
              <a:rPr lang="en-US" sz="1100" dirty="0" err="1" smtClean="0"/>
              <a:t>iostream</a:t>
            </a:r>
            <a:r>
              <a:rPr lang="en-US" sz="1100" dirty="0" smtClean="0"/>
              <a:t>&gt;</a:t>
            </a:r>
          </a:p>
          <a:p>
            <a:r>
              <a:rPr lang="en-US" sz="1100" dirty="0" smtClean="0"/>
              <a:t>using namespace std;</a:t>
            </a:r>
          </a:p>
          <a:p>
            <a:endParaRPr lang="en-US" sz="1100" dirty="0" smtClean="0"/>
          </a:p>
          <a:p>
            <a:r>
              <a:rPr lang="en-US" sz="1100" dirty="0" smtClean="0"/>
              <a:t>// Function prototype</a:t>
            </a:r>
          </a:p>
          <a:p>
            <a:r>
              <a:rPr lang="en-US" sz="1100" dirty="0" err="1" smtClean="0"/>
              <a:t>int</a:t>
            </a:r>
            <a:r>
              <a:rPr lang="en-US" sz="1100" dirty="0" smtClean="0"/>
              <a:t> </a:t>
            </a:r>
            <a:r>
              <a:rPr lang="en-US" sz="1100" dirty="0" err="1" smtClean="0"/>
              <a:t>binarySearch</a:t>
            </a:r>
            <a:r>
              <a:rPr lang="en-US" sz="1100" dirty="0" smtClean="0"/>
              <a:t>(const </a:t>
            </a:r>
            <a:r>
              <a:rPr lang="en-US" sz="1100" dirty="0" err="1" smtClean="0"/>
              <a:t>int</a:t>
            </a:r>
            <a:r>
              <a:rPr lang="en-US" sz="1100" dirty="0" smtClean="0"/>
              <a:t> [], </a:t>
            </a:r>
            <a:r>
              <a:rPr lang="en-US" sz="1100" dirty="0" err="1" smtClean="0"/>
              <a:t>int</a:t>
            </a:r>
            <a:r>
              <a:rPr lang="en-US" sz="1100" dirty="0" smtClean="0"/>
              <a:t>, </a:t>
            </a:r>
            <a:r>
              <a:rPr lang="en-US" sz="1100" dirty="0" err="1" smtClean="0"/>
              <a:t>int</a:t>
            </a:r>
            <a:r>
              <a:rPr lang="en-US" sz="1100" dirty="0" smtClean="0"/>
              <a:t>);</a:t>
            </a:r>
          </a:p>
          <a:p>
            <a:r>
              <a:rPr lang="en-US" sz="1100" dirty="0" smtClean="0"/>
              <a:t>const </a:t>
            </a:r>
            <a:r>
              <a:rPr lang="en-US" sz="1100" dirty="0" err="1" smtClean="0"/>
              <a:t>int</a:t>
            </a:r>
            <a:r>
              <a:rPr lang="en-US" sz="1100" dirty="0" smtClean="0"/>
              <a:t> SIZE = 20;</a:t>
            </a:r>
          </a:p>
          <a:p>
            <a:endParaRPr lang="en-US" sz="1100" dirty="0" smtClean="0"/>
          </a:p>
          <a:p>
            <a:r>
              <a:rPr lang="en-US" sz="1100" dirty="0" err="1" smtClean="0"/>
              <a:t>int</a:t>
            </a:r>
            <a:r>
              <a:rPr lang="en-US" sz="1100" dirty="0" smtClean="0"/>
              <a:t> main()</a:t>
            </a:r>
          </a:p>
          <a:p>
            <a:r>
              <a:rPr lang="en-US" sz="1100" dirty="0" smtClean="0"/>
              <a:t>{</a:t>
            </a:r>
          </a:p>
          <a:p>
            <a:r>
              <a:rPr lang="en-US" sz="1100" dirty="0" smtClean="0"/>
              <a:t>   // Array with employee IDs sorted in ascending order.</a:t>
            </a:r>
          </a:p>
          <a:p>
            <a:r>
              <a:rPr lang="en-US" sz="1100" dirty="0" smtClean="0"/>
              <a:t>   </a:t>
            </a:r>
            <a:r>
              <a:rPr lang="en-US" sz="1100" dirty="0" err="1" smtClean="0"/>
              <a:t>int</a:t>
            </a:r>
            <a:r>
              <a:rPr lang="en-US" sz="1100" dirty="0" smtClean="0"/>
              <a:t> </a:t>
            </a:r>
            <a:r>
              <a:rPr lang="en-US" sz="1100" dirty="0" err="1" smtClean="0"/>
              <a:t>idNums</a:t>
            </a:r>
            <a:r>
              <a:rPr lang="en-US" sz="1100" dirty="0" smtClean="0"/>
              <a:t>[SIZE] = {101, 142, 147, 189, 199, 207, 222,</a:t>
            </a:r>
          </a:p>
          <a:p>
            <a:r>
              <a:rPr lang="en-US" sz="1100" dirty="0" smtClean="0"/>
              <a:t>                       234, 289, 296, 310, 319, 388, 394,</a:t>
            </a:r>
          </a:p>
          <a:p>
            <a:r>
              <a:rPr lang="en-US" sz="1100" dirty="0" smtClean="0"/>
              <a:t>                       417, 429, 447, 521, 536, 600};</a:t>
            </a:r>
          </a:p>
          <a:p>
            <a:r>
              <a:rPr lang="en-US" sz="1100" dirty="0" smtClean="0"/>
              <a:t>   </a:t>
            </a:r>
            <a:r>
              <a:rPr lang="en-US" sz="1100" dirty="0" err="1" smtClean="0"/>
              <a:t>int</a:t>
            </a:r>
            <a:r>
              <a:rPr lang="en-US" sz="1100" dirty="0" smtClean="0"/>
              <a:t> results;   // To hold the search results</a:t>
            </a:r>
          </a:p>
          <a:p>
            <a:r>
              <a:rPr lang="en-US" sz="1100" dirty="0" smtClean="0"/>
              <a:t>   </a:t>
            </a:r>
            <a:r>
              <a:rPr lang="en-US" sz="1100" dirty="0" err="1" smtClean="0"/>
              <a:t>int</a:t>
            </a:r>
            <a:r>
              <a:rPr lang="en-US" sz="1100" dirty="0" smtClean="0"/>
              <a:t> </a:t>
            </a:r>
            <a:r>
              <a:rPr lang="en-US" sz="1100" dirty="0" err="1" smtClean="0"/>
              <a:t>empID</a:t>
            </a:r>
            <a:r>
              <a:rPr lang="en-US" sz="1100" dirty="0" smtClean="0"/>
              <a:t>;     // To hold an employee ID</a:t>
            </a:r>
          </a:p>
          <a:p>
            <a:r>
              <a:rPr lang="en-US" sz="1100" dirty="0" smtClean="0"/>
              <a:t>   </a:t>
            </a:r>
          </a:p>
          <a:p>
            <a:r>
              <a:rPr lang="en-US" sz="1100" dirty="0" smtClean="0"/>
              <a:t>   // Get an employee ID to search for.</a:t>
            </a:r>
          </a:p>
          <a:p>
            <a:r>
              <a:rPr lang="en-US" sz="1100" dirty="0" smtClean="0"/>
              <a:t>   </a:t>
            </a:r>
            <a:r>
              <a:rPr lang="en-US" sz="1100" dirty="0" err="1" smtClean="0"/>
              <a:t>cout</a:t>
            </a:r>
            <a:r>
              <a:rPr lang="en-US" sz="1100" dirty="0" smtClean="0"/>
              <a:t> &lt;&lt; "Enter the employee ID you wish to search for: ";</a:t>
            </a:r>
          </a:p>
          <a:p>
            <a:r>
              <a:rPr lang="en-US" sz="1100" dirty="0" smtClean="0"/>
              <a:t>   </a:t>
            </a:r>
            <a:r>
              <a:rPr lang="en-US" sz="1100" dirty="0" err="1" smtClean="0"/>
              <a:t>cin</a:t>
            </a:r>
            <a:r>
              <a:rPr lang="en-US" sz="1100" dirty="0" smtClean="0"/>
              <a:t> &gt;&gt; </a:t>
            </a:r>
            <a:r>
              <a:rPr lang="en-US" sz="1100" dirty="0" err="1" smtClean="0"/>
              <a:t>empID</a:t>
            </a:r>
            <a:r>
              <a:rPr lang="en-US" sz="1100" dirty="0" smtClean="0"/>
              <a:t>;</a:t>
            </a:r>
          </a:p>
          <a:p>
            <a:r>
              <a:rPr lang="en-US" sz="1100" dirty="0" smtClean="0"/>
              <a:t>   </a:t>
            </a:r>
          </a:p>
          <a:p>
            <a:r>
              <a:rPr lang="en-US" sz="1100" dirty="0" smtClean="0"/>
              <a:t>   // Search for the ID.</a:t>
            </a:r>
          </a:p>
          <a:p>
            <a:r>
              <a:rPr lang="en-US" sz="1100" dirty="0" smtClean="0"/>
              <a:t>   results = </a:t>
            </a:r>
            <a:r>
              <a:rPr lang="en-US" sz="1100" dirty="0" err="1" smtClean="0"/>
              <a:t>binarySearch</a:t>
            </a:r>
            <a:r>
              <a:rPr lang="en-US" sz="1100" dirty="0" smtClean="0"/>
              <a:t>(</a:t>
            </a:r>
            <a:r>
              <a:rPr lang="en-US" sz="1100" dirty="0" err="1" smtClean="0"/>
              <a:t>idNums</a:t>
            </a:r>
            <a:r>
              <a:rPr lang="en-US" sz="1100" dirty="0" smtClean="0"/>
              <a:t>, SIZE, </a:t>
            </a:r>
            <a:r>
              <a:rPr lang="en-US" sz="1100" dirty="0" err="1" smtClean="0"/>
              <a:t>empID</a:t>
            </a:r>
            <a:r>
              <a:rPr lang="en-US" sz="1100" dirty="0" smtClean="0"/>
              <a:t>);</a:t>
            </a:r>
          </a:p>
          <a:p>
            <a:r>
              <a:rPr lang="en-US" sz="1100" dirty="0" smtClean="0"/>
              <a:t>   </a:t>
            </a:r>
          </a:p>
          <a:p>
            <a:r>
              <a:rPr lang="en-US" sz="1100" dirty="0" smtClean="0"/>
              <a:t>   // If results contains -1 the ID was not found.</a:t>
            </a:r>
          </a:p>
          <a:p>
            <a:r>
              <a:rPr lang="en-US" sz="1100" dirty="0" smtClean="0"/>
              <a:t>   if (results == -1)</a:t>
            </a:r>
          </a:p>
          <a:p>
            <a:r>
              <a:rPr lang="en-US" sz="1100" dirty="0" smtClean="0"/>
              <a:t>      </a:t>
            </a:r>
            <a:r>
              <a:rPr lang="en-US" sz="1100" dirty="0" err="1" smtClean="0"/>
              <a:t>cout</a:t>
            </a:r>
            <a:r>
              <a:rPr lang="en-US" sz="1100" dirty="0" smtClean="0"/>
              <a:t> &lt;&lt; "That number does not exist in the array.\n";</a:t>
            </a:r>
          </a:p>
          <a:p>
            <a:r>
              <a:rPr lang="en-US" sz="1100" dirty="0" smtClean="0"/>
              <a:t>   else</a:t>
            </a:r>
          </a:p>
          <a:p>
            <a:r>
              <a:rPr lang="en-US" sz="1100" dirty="0" smtClean="0"/>
              <a:t>   {</a:t>
            </a:r>
          </a:p>
          <a:p>
            <a:r>
              <a:rPr lang="en-US" sz="1100" dirty="0" smtClean="0"/>
              <a:t>      // Otherwise results contains the subscript of</a:t>
            </a:r>
          </a:p>
          <a:p>
            <a:r>
              <a:rPr lang="en-US" sz="1100" dirty="0" smtClean="0"/>
              <a:t>      // the specified employee ID in the array.</a:t>
            </a:r>
          </a:p>
          <a:p>
            <a:r>
              <a:rPr lang="en-US" sz="1100" dirty="0" smtClean="0"/>
              <a:t>      </a:t>
            </a:r>
            <a:r>
              <a:rPr lang="en-US" sz="1100" dirty="0" err="1" smtClean="0"/>
              <a:t>cout</a:t>
            </a:r>
            <a:r>
              <a:rPr lang="en-US" sz="1100" dirty="0" smtClean="0"/>
              <a:t> &lt;&lt; "That ID is found at element " &lt;&lt; results;</a:t>
            </a:r>
          </a:p>
          <a:p>
            <a:r>
              <a:rPr lang="en-US" sz="1100" dirty="0" smtClean="0"/>
              <a:t>      </a:t>
            </a:r>
            <a:r>
              <a:rPr lang="en-US" sz="1100" dirty="0" err="1" smtClean="0"/>
              <a:t>cout</a:t>
            </a:r>
            <a:r>
              <a:rPr lang="en-US" sz="1100" dirty="0" smtClean="0"/>
              <a:t> &lt;&lt; " in the array.\n";</a:t>
            </a:r>
          </a:p>
          <a:p>
            <a:r>
              <a:rPr lang="en-US" sz="1100" dirty="0" smtClean="0"/>
              <a:t>   }</a:t>
            </a:r>
          </a:p>
          <a:p>
            <a:r>
              <a:rPr lang="en-US" sz="1100" dirty="0" smtClean="0"/>
              <a:t>   return 0;</a:t>
            </a:r>
          </a:p>
          <a:p>
            <a:r>
              <a:rPr lang="en-US" sz="1100" dirty="0" smtClean="0"/>
              <a:t>}</a:t>
            </a:r>
          </a:p>
        </p:txBody>
      </p:sp>
      <p:sp>
        <p:nvSpPr>
          <p:cNvPr id="5" name="Rectangle 4"/>
          <p:cNvSpPr/>
          <p:nvPr/>
        </p:nvSpPr>
        <p:spPr>
          <a:xfrm>
            <a:off x="3733800" y="1348800"/>
            <a:ext cx="5410200" cy="5509200"/>
          </a:xfrm>
          <a:prstGeom prst="rect">
            <a:avLst/>
          </a:prstGeom>
        </p:spPr>
        <p:txBody>
          <a:bodyPr wrap="square">
            <a:spAutoFit/>
          </a:bodyPr>
          <a:lstStyle/>
          <a:p>
            <a:endParaRPr lang="en-US" sz="1100" dirty="0" smtClean="0"/>
          </a:p>
          <a:p>
            <a:r>
              <a:rPr lang="en-US" sz="1100" dirty="0" smtClean="0"/>
              <a:t>//***************************************************************</a:t>
            </a:r>
          </a:p>
          <a:p>
            <a:r>
              <a:rPr lang="en-US" sz="1100" dirty="0" smtClean="0"/>
              <a:t>// The </a:t>
            </a:r>
            <a:r>
              <a:rPr lang="en-US" sz="1100" dirty="0" err="1" smtClean="0"/>
              <a:t>binarySearch</a:t>
            </a:r>
            <a:r>
              <a:rPr lang="en-US" sz="1100" dirty="0" smtClean="0"/>
              <a:t> function performs a binary search on an     *</a:t>
            </a:r>
          </a:p>
          <a:p>
            <a:r>
              <a:rPr lang="en-US" sz="1100" dirty="0" smtClean="0"/>
              <a:t>// integer array. array, which has a maximum of size elements,  *</a:t>
            </a:r>
          </a:p>
          <a:p>
            <a:r>
              <a:rPr lang="en-US" sz="1100" dirty="0" smtClean="0"/>
              <a:t>// is searched for the number stored in value. If the number is *</a:t>
            </a:r>
          </a:p>
          <a:p>
            <a:r>
              <a:rPr lang="en-US" sz="1100" dirty="0" smtClean="0"/>
              <a:t>// found, its array subscript is returned. Otherwise, -1 is     *</a:t>
            </a:r>
          </a:p>
          <a:p>
            <a:r>
              <a:rPr lang="en-US" sz="1100" dirty="0" smtClean="0"/>
              <a:t>// returned indicating the value was not in the array.          *</a:t>
            </a:r>
          </a:p>
          <a:p>
            <a:r>
              <a:rPr lang="en-US" sz="1100" dirty="0" smtClean="0"/>
              <a:t>//***************************************************************</a:t>
            </a:r>
          </a:p>
          <a:p>
            <a:endParaRPr lang="en-US" sz="1100" dirty="0" smtClean="0"/>
          </a:p>
          <a:p>
            <a:r>
              <a:rPr lang="en-US" sz="1100" dirty="0" err="1" smtClean="0"/>
              <a:t>int</a:t>
            </a:r>
            <a:r>
              <a:rPr lang="en-US" sz="1100" dirty="0" smtClean="0"/>
              <a:t> </a:t>
            </a:r>
            <a:r>
              <a:rPr lang="en-US" sz="1100" dirty="0" err="1" smtClean="0"/>
              <a:t>binarySearch</a:t>
            </a:r>
            <a:r>
              <a:rPr lang="en-US" sz="1100" dirty="0" smtClean="0"/>
              <a:t>(const </a:t>
            </a:r>
            <a:r>
              <a:rPr lang="en-US" sz="1100" dirty="0" err="1" smtClean="0"/>
              <a:t>int</a:t>
            </a:r>
            <a:r>
              <a:rPr lang="en-US" sz="1100" dirty="0" smtClean="0"/>
              <a:t> array[], </a:t>
            </a:r>
            <a:r>
              <a:rPr lang="en-US" sz="1100" dirty="0" err="1" smtClean="0"/>
              <a:t>int</a:t>
            </a:r>
            <a:r>
              <a:rPr lang="en-US" sz="1100" dirty="0" smtClean="0"/>
              <a:t> size, </a:t>
            </a:r>
            <a:r>
              <a:rPr lang="en-US" sz="1100" dirty="0" err="1" smtClean="0"/>
              <a:t>int</a:t>
            </a:r>
            <a:r>
              <a:rPr lang="en-US" sz="1100" dirty="0" smtClean="0"/>
              <a:t> value)</a:t>
            </a:r>
          </a:p>
          <a:p>
            <a:r>
              <a:rPr lang="en-US" sz="1100" dirty="0" smtClean="0"/>
              <a:t>{</a:t>
            </a:r>
          </a:p>
          <a:p>
            <a:r>
              <a:rPr lang="en-US" sz="1100" dirty="0" smtClean="0"/>
              <a:t>   </a:t>
            </a:r>
            <a:r>
              <a:rPr lang="en-US" sz="1100" dirty="0" err="1" smtClean="0"/>
              <a:t>int</a:t>
            </a:r>
            <a:r>
              <a:rPr lang="en-US" sz="1100" dirty="0" smtClean="0"/>
              <a:t> first = 0,             // First array element</a:t>
            </a:r>
          </a:p>
          <a:p>
            <a:r>
              <a:rPr lang="en-US" sz="1100" dirty="0" smtClean="0"/>
              <a:t>       last = size - 1,       // Last array element</a:t>
            </a:r>
          </a:p>
          <a:p>
            <a:r>
              <a:rPr lang="en-US" sz="1100" dirty="0" smtClean="0"/>
              <a:t>       middle,                // Mid point of search</a:t>
            </a:r>
          </a:p>
          <a:p>
            <a:r>
              <a:rPr lang="en-US" sz="1100" dirty="0" smtClean="0"/>
              <a:t>       position = -1;         // Position of search value</a:t>
            </a:r>
          </a:p>
          <a:p>
            <a:r>
              <a:rPr lang="en-US" sz="1100" dirty="0" smtClean="0"/>
              <a:t>   </a:t>
            </a:r>
            <a:r>
              <a:rPr lang="en-US" sz="1100" dirty="0" err="1" smtClean="0"/>
              <a:t>bool</a:t>
            </a:r>
            <a:r>
              <a:rPr lang="en-US" sz="1100" dirty="0" smtClean="0"/>
              <a:t> found = false;        // Flag</a:t>
            </a:r>
          </a:p>
          <a:p>
            <a:endParaRPr lang="en-US" sz="1100" dirty="0" smtClean="0"/>
          </a:p>
          <a:p>
            <a:r>
              <a:rPr lang="en-US" sz="1100" dirty="0" smtClean="0"/>
              <a:t>   while (!found &amp;&amp; first &lt;= last)</a:t>
            </a:r>
          </a:p>
          <a:p>
            <a:r>
              <a:rPr lang="en-US" sz="1100" dirty="0" smtClean="0"/>
              <a:t>   {</a:t>
            </a:r>
          </a:p>
          <a:p>
            <a:r>
              <a:rPr lang="en-US" sz="1100" dirty="0" smtClean="0"/>
              <a:t>      middle = (first + last) / 2;     // Calculate mid point</a:t>
            </a:r>
          </a:p>
          <a:p>
            <a:r>
              <a:rPr lang="en-US" sz="1100" dirty="0" smtClean="0"/>
              <a:t>      if (array[middle] == value)      // If value is found at mid</a:t>
            </a:r>
          </a:p>
          <a:p>
            <a:r>
              <a:rPr lang="en-US" sz="1100" dirty="0" smtClean="0"/>
              <a:t>      {</a:t>
            </a:r>
          </a:p>
          <a:p>
            <a:r>
              <a:rPr lang="en-US" sz="1100" dirty="0" smtClean="0"/>
              <a:t>         found = true;</a:t>
            </a:r>
          </a:p>
          <a:p>
            <a:r>
              <a:rPr lang="en-US" sz="1100" dirty="0" smtClean="0"/>
              <a:t>         position = middle;</a:t>
            </a:r>
          </a:p>
          <a:p>
            <a:r>
              <a:rPr lang="en-US" sz="1100" dirty="0" smtClean="0"/>
              <a:t>      }</a:t>
            </a:r>
          </a:p>
          <a:p>
            <a:r>
              <a:rPr lang="en-US" sz="1100" dirty="0" smtClean="0"/>
              <a:t>      else if (array[middle] &gt; value)  // If value is in lower half</a:t>
            </a:r>
          </a:p>
          <a:p>
            <a:r>
              <a:rPr lang="en-US" sz="1100" dirty="0" smtClean="0"/>
              <a:t>         last = middle - 1;</a:t>
            </a:r>
          </a:p>
          <a:p>
            <a:r>
              <a:rPr lang="en-US" sz="1100" dirty="0" smtClean="0"/>
              <a:t>      else</a:t>
            </a:r>
          </a:p>
          <a:p>
            <a:r>
              <a:rPr lang="en-US" sz="1100" dirty="0" smtClean="0"/>
              <a:t>         first = middle + 1;           // If value is in upper half</a:t>
            </a:r>
          </a:p>
          <a:p>
            <a:r>
              <a:rPr lang="en-US" sz="1100" dirty="0" smtClean="0"/>
              <a:t>   }</a:t>
            </a:r>
          </a:p>
          <a:p>
            <a:r>
              <a:rPr lang="en-US" sz="1100" dirty="0" smtClean="0"/>
              <a:t>   return position;</a:t>
            </a:r>
          </a:p>
          <a:p>
            <a:r>
              <a:rPr lang="en-US" sz="1100" dirty="0" smtClean="0"/>
              <a:t>}</a:t>
            </a:r>
            <a:endParaRPr lang="en-US" sz="1100" dirty="0"/>
          </a:p>
        </p:txBody>
      </p:sp>
      <p:sp>
        <p:nvSpPr>
          <p:cNvPr id="6" name="Title 1"/>
          <p:cNvSpPr>
            <a:spLocks noGrp="1"/>
          </p:cNvSpPr>
          <p:nvPr>
            <p:ph type="title"/>
          </p:nvPr>
        </p:nvSpPr>
        <p:spPr>
          <a:xfrm>
            <a:off x="5257800" y="0"/>
            <a:ext cx="3886200" cy="1752600"/>
          </a:xfrm>
        </p:spPr>
        <p:txBody>
          <a:bodyPr/>
          <a:lstStyle/>
          <a:p>
            <a:r>
              <a:rPr lang="en-US" dirty="0" smtClean="0"/>
              <a:t>Class Exercise: Binary Search</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Sorting an array</a:t>
            </a:r>
            <a:endParaRPr lang="en-US" dirty="0"/>
          </a:p>
        </p:txBody>
      </p:sp>
      <p:pic>
        <p:nvPicPr>
          <p:cNvPr id="87041" name="Picture 1"/>
          <p:cNvPicPr>
            <a:picLocks noChangeAspect="1" noChangeArrowheads="1"/>
          </p:cNvPicPr>
          <p:nvPr/>
        </p:nvPicPr>
        <p:blipFill>
          <a:blip r:embed="rId2" cstate="print"/>
          <a:srcRect/>
          <a:stretch>
            <a:fillRect/>
          </a:stretch>
        </p:blipFill>
        <p:spPr bwMode="auto">
          <a:xfrm>
            <a:off x="1676400" y="838200"/>
            <a:ext cx="5829300" cy="56769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Sorting an array, continued</a:t>
            </a:r>
            <a:endParaRPr lang="en-US" dirty="0"/>
          </a:p>
        </p:txBody>
      </p:sp>
      <p:pic>
        <p:nvPicPr>
          <p:cNvPr id="95234" name="Picture 2"/>
          <p:cNvPicPr>
            <a:picLocks noChangeAspect="1" noChangeArrowheads="1"/>
          </p:cNvPicPr>
          <p:nvPr/>
        </p:nvPicPr>
        <p:blipFill>
          <a:blip r:embed="rId2" cstate="print"/>
          <a:srcRect/>
          <a:stretch>
            <a:fillRect/>
          </a:stretch>
        </p:blipFill>
        <p:spPr bwMode="auto">
          <a:xfrm>
            <a:off x="1676400" y="990600"/>
            <a:ext cx="5915025" cy="1552575"/>
          </a:xfrm>
          <a:prstGeom prst="rect">
            <a:avLst/>
          </a:prstGeom>
          <a:noFill/>
          <a:ln w="9525">
            <a:noFill/>
            <a:miter lim="800000"/>
            <a:headEnd/>
            <a:tailEnd/>
          </a:ln>
        </p:spPr>
      </p:pic>
      <p:pic>
        <p:nvPicPr>
          <p:cNvPr id="95235" name="Picture 3"/>
          <p:cNvPicPr>
            <a:picLocks noChangeAspect="1" noChangeArrowheads="1"/>
          </p:cNvPicPr>
          <p:nvPr/>
        </p:nvPicPr>
        <p:blipFill>
          <a:blip r:embed="rId3" cstate="print"/>
          <a:srcRect b="42142"/>
          <a:stretch>
            <a:fillRect/>
          </a:stretch>
        </p:blipFill>
        <p:spPr bwMode="auto">
          <a:xfrm>
            <a:off x="1600200" y="2590800"/>
            <a:ext cx="5991225" cy="39624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133600"/>
            <a:ext cx="6248400" cy="4493538"/>
          </a:xfrm>
          <a:prstGeom prst="rect">
            <a:avLst/>
          </a:prstGeom>
        </p:spPr>
        <p:txBody>
          <a:bodyPr wrap="square">
            <a:spAutoFit/>
          </a:bodyPr>
          <a:lstStyle/>
          <a:p>
            <a:r>
              <a:rPr lang="en-US" sz="1100" dirty="0" smtClean="0"/>
              <a:t>// This program uses the bubble sort algorithm to sort an</a:t>
            </a:r>
          </a:p>
          <a:p>
            <a:r>
              <a:rPr lang="en-US" sz="1100" dirty="0" smtClean="0"/>
              <a:t>// array in ascending order.</a:t>
            </a:r>
          </a:p>
          <a:p>
            <a:r>
              <a:rPr lang="en-US" sz="1100" dirty="0" smtClean="0"/>
              <a:t>#include &lt;</a:t>
            </a:r>
            <a:r>
              <a:rPr lang="en-US" sz="1100" dirty="0" err="1" smtClean="0"/>
              <a:t>iostream</a:t>
            </a:r>
            <a:r>
              <a:rPr lang="en-US" sz="1100" dirty="0" smtClean="0"/>
              <a:t>&gt;</a:t>
            </a:r>
          </a:p>
          <a:p>
            <a:r>
              <a:rPr lang="en-US" sz="1100" dirty="0" smtClean="0"/>
              <a:t>using namespace std;</a:t>
            </a:r>
          </a:p>
          <a:p>
            <a:endParaRPr lang="en-US" sz="1100" dirty="0" smtClean="0"/>
          </a:p>
          <a:p>
            <a:r>
              <a:rPr lang="en-US" sz="1100" dirty="0" smtClean="0"/>
              <a:t>// Function prototypes</a:t>
            </a:r>
          </a:p>
          <a:p>
            <a:r>
              <a:rPr lang="en-US" sz="1100" dirty="0" smtClean="0"/>
              <a:t>void </a:t>
            </a:r>
            <a:r>
              <a:rPr lang="en-US" sz="1100" dirty="0" err="1" smtClean="0"/>
              <a:t>sortArray</a:t>
            </a:r>
            <a:r>
              <a:rPr lang="en-US" sz="1100" dirty="0" smtClean="0"/>
              <a:t>(</a:t>
            </a:r>
            <a:r>
              <a:rPr lang="en-US" sz="1100" dirty="0" err="1" smtClean="0"/>
              <a:t>int</a:t>
            </a:r>
            <a:r>
              <a:rPr lang="en-US" sz="1100" dirty="0" smtClean="0"/>
              <a:t> [], </a:t>
            </a:r>
            <a:r>
              <a:rPr lang="en-US" sz="1100" dirty="0" err="1" smtClean="0"/>
              <a:t>int</a:t>
            </a:r>
            <a:r>
              <a:rPr lang="en-US" sz="1100" dirty="0" smtClean="0"/>
              <a:t>);</a:t>
            </a:r>
          </a:p>
          <a:p>
            <a:r>
              <a:rPr lang="en-US" sz="1100" dirty="0" smtClean="0"/>
              <a:t>void </a:t>
            </a:r>
            <a:r>
              <a:rPr lang="en-US" sz="1100" dirty="0" err="1" smtClean="0"/>
              <a:t>showArray</a:t>
            </a:r>
            <a:r>
              <a:rPr lang="en-US" sz="1100" dirty="0" smtClean="0"/>
              <a:t>(const </a:t>
            </a:r>
            <a:r>
              <a:rPr lang="en-US" sz="1100" dirty="0" err="1" smtClean="0"/>
              <a:t>int</a:t>
            </a:r>
            <a:r>
              <a:rPr lang="en-US" sz="1100" dirty="0" smtClean="0"/>
              <a:t> [], </a:t>
            </a:r>
            <a:r>
              <a:rPr lang="en-US" sz="1100" dirty="0" err="1" smtClean="0"/>
              <a:t>int</a:t>
            </a:r>
            <a:r>
              <a:rPr lang="en-US" sz="1100" dirty="0" smtClean="0"/>
              <a:t>);</a:t>
            </a:r>
          </a:p>
          <a:p>
            <a:endParaRPr lang="en-US" sz="1100" dirty="0" smtClean="0"/>
          </a:p>
          <a:p>
            <a:r>
              <a:rPr lang="en-US" sz="1100" dirty="0" err="1" smtClean="0"/>
              <a:t>int</a:t>
            </a:r>
            <a:r>
              <a:rPr lang="en-US" sz="1100" dirty="0" smtClean="0"/>
              <a:t> main()</a:t>
            </a:r>
          </a:p>
          <a:p>
            <a:r>
              <a:rPr lang="en-US" sz="1100" dirty="0" smtClean="0"/>
              <a:t>{</a:t>
            </a:r>
          </a:p>
          <a:p>
            <a:r>
              <a:rPr lang="en-US" sz="1100" dirty="0" smtClean="0"/>
              <a:t>   // Array of unsorted values</a:t>
            </a:r>
          </a:p>
          <a:p>
            <a:r>
              <a:rPr lang="fr-FR" sz="1100" dirty="0" smtClean="0"/>
              <a:t>   </a:t>
            </a:r>
            <a:r>
              <a:rPr lang="fr-FR" sz="1100" dirty="0" err="1" smtClean="0"/>
              <a:t>int</a:t>
            </a:r>
            <a:r>
              <a:rPr lang="fr-FR" sz="1100" dirty="0" smtClean="0"/>
              <a:t> values[6] = {7, 2, 3, 8, 9, 1};</a:t>
            </a:r>
          </a:p>
          <a:p>
            <a:endParaRPr lang="en-US" sz="1100" dirty="0" smtClean="0"/>
          </a:p>
          <a:p>
            <a:r>
              <a:rPr lang="en-US" sz="1100" dirty="0" smtClean="0"/>
              <a:t>   // Display the values.</a:t>
            </a:r>
          </a:p>
          <a:p>
            <a:r>
              <a:rPr lang="en-US" sz="1100" dirty="0" smtClean="0"/>
              <a:t>   </a:t>
            </a:r>
            <a:r>
              <a:rPr lang="en-US" sz="1100" dirty="0" err="1" smtClean="0"/>
              <a:t>cout</a:t>
            </a:r>
            <a:r>
              <a:rPr lang="en-US" sz="1100" dirty="0" smtClean="0"/>
              <a:t> &lt;&lt; "The unsorted values are:\n";</a:t>
            </a:r>
          </a:p>
          <a:p>
            <a:r>
              <a:rPr lang="en-US" sz="1100" dirty="0" smtClean="0"/>
              <a:t>   </a:t>
            </a:r>
            <a:r>
              <a:rPr lang="en-US" sz="1100" dirty="0" err="1" smtClean="0"/>
              <a:t>showArray</a:t>
            </a:r>
            <a:r>
              <a:rPr lang="en-US" sz="1100" dirty="0" smtClean="0"/>
              <a:t>(values, 6);</a:t>
            </a:r>
          </a:p>
          <a:p>
            <a:endParaRPr lang="en-US" sz="1100" dirty="0" smtClean="0"/>
          </a:p>
          <a:p>
            <a:r>
              <a:rPr lang="en-US" sz="1100" dirty="0" smtClean="0"/>
              <a:t>   // Sort the values.</a:t>
            </a:r>
          </a:p>
          <a:p>
            <a:r>
              <a:rPr lang="en-US" sz="1100" dirty="0" smtClean="0"/>
              <a:t>   </a:t>
            </a:r>
            <a:r>
              <a:rPr lang="en-US" sz="1100" dirty="0" err="1" smtClean="0"/>
              <a:t>sortArray</a:t>
            </a:r>
            <a:r>
              <a:rPr lang="en-US" sz="1100" dirty="0" smtClean="0"/>
              <a:t>(values, 6);</a:t>
            </a:r>
          </a:p>
          <a:p>
            <a:endParaRPr lang="en-US" sz="1100" dirty="0" smtClean="0"/>
          </a:p>
          <a:p>
            <a:r>
              <a:rPr lang="en-US" sz="1100" dirty="0" smtClean="0"/>
              <a:t>   // Display them again.</a:t>
            </a:r>
          </a:p>
          <a:p>
            <a:r>
              <a:rPr lang="en-US" sz="1100" dirty="0" smtClean="0"/>
              <a:t>   </a:t>
            </a:r>
            <a:r>
              <a:rPr lang="en-US" sz="1100" dirty="0" err="1" smtClean="0"/>
              <a:t>cout</a:t>
            </a:r>
            <a:r>
              <a:rPr lang="en-US" sz="1100" dirty="0" smtClean="0"/>
              <a:t> &lt;&lt; "The sorted values are:\n";</a:t>
            </a:r>
          </a:p>
          <a:p>
            <a:r>
              <a:rPr lang="en-US" sz="1100" dirty="0" smtClean="0"/>
              <a:t>   </a:t>
            </a:r>
            <a:r>
              <a:rPr lang="en-US" sz="1100" dirty="0" err="1" smtClean="0"/>
              <a:t>showArray</a:t>
            </a:r>
            <a:r>
              <a:rPr lang="en-US" sz="1100" dirty="0" smtClean="0"/>
              <a:t>(values, 6);</a:t>
            </a:r>
          </a:p>
          <a:p>
            <a:r>
              <a:rPr lang="en-US" sz="1100" dirty="0" smtClean="0"/>
              <a:t>   return 0;</a:t>
            </a:r>
          </a:p>
          <a:p>
            <a:r>
              <a:rPr lang="en-US" sz="1100" dirty="0" smtClean="0"/>
              <a:t>}</a:t>
            </a:r>
          </a:p>
        </p:txBody>
      </p:sp>
      <p:sp>
        <p:nvSpPr>
          <p:cNvPr id="5" name="Rectangle 4"/>
          <p:cNvSpPr/>
          <p:nvPr/>
        </p:nvSpPr>
        <p:spPr>
          <a:xfrm>
            <a:off x="4191000" y="-5417"/>
            <a:ext cx="4572000" cy="6863417"/>
          </a:xfrm>
          <a:prstGeom prst="rect">
            <a:avLst/>
          </a:prstGeom>
        </p:spPr>
        <p:txBody>
          <a:bodyPr>
            <a:spAutoFit/>
          </a:bodyPr>
          <a:lstStyle/>
          <a:p>
            <a:endParaRPr lang="en-US" sz="1100" dirty="0" smtClean="0"/>
          </a:p>
          <a:p>
            <a:r>
              <a:rPr lang="en-US" sz="1100" dirty="0" smtClean="0"/>
              <a:t>//***********************************************************</a:t>
            </a:r>
          </a:p>
          <a:p>
            <a:r>
              <a:rPr lang="en-US" sz="1100" dirty="0" smtClean="0"/>
              <a:t>// Definition of function </a:t>
            </a:r>
            <a:r>
              <a:rPr lang="en-US" sz="1100" dirty="0" err="1" smtClean="0"/>
              <a:t>sortArray</a:t>
            </a:r>
            <a:r>
              <a:rPr lang="en-US" sz="1100" dirty="0" smtClean="0"/>
              <a:t>                         *</a:t>
            </a:r>
          </a:p>
          <a:p>
            <a:r>
              <a:rPr lang="en-US" sz="1100" dirty="0" smtClean="0"/>
              <a:t>// This function performs an ascending order bubble sort on *</a:t>
            </a:r>
          </a:p>
          <a:p>
            <a:r>
              <a:rPr lang="en-US" sz="1100" dirty="0" smtClean="0"/>
              <a:t>// array. size is the number of elements in the array.     *</a:t>
            </a:r>
          </a:p>
          <a:p>
            <a:r>
              <a:rPr lang="en-US" sz="1100" dirty="0" smtClean="0"/>
              <a:t>//***********************************************************</a:t>
            </a:r>
          </a:p>
          <a:p>
            <a:endParaRPr lang="en-US" sz="1100" dirty="0" smtClean="0"/>
          </a:p>
          <a:p>
            <a:r>
              <a:rPr lang="en-US" sz="1100" dirty="0" smtClean="0"/>
              <a:t>void </a:t>
            </a:r>
            <a:r>
              <a:rPr lang="en-US" sz="1100" dirty="0" err="1" smtClean="0"/>
              <a:t>sortArray</a:t>
            </a:r>
            <a:r>
              <a:rPr lang="en-US" sz="1100" dirty="0" smtClean="0"/>
              <a:t>(</a:t>
            </a:r>
            <a:r>
              <a:rPr lang="en-US" sz="1100" dirty="0" err="1" smtClean="0"/>
              <a:t>int</a:t>
            </a:r>
            <a:r>
              <a:rPr lang="en-US" sz="1100" dirty="0" smtClean="0"/>
              <a:t> array[], </a:t>
            </a:r>
            <a:r>
              <a:rPr lang="en-US" sz="1100" dirty="0" err="1" smtClean="0"/>
              <a:t>int</a:t>
            </a:r>
            <a:r>
              <a:rPr lang="en-US" sz="1100" dirty="0" smtClean="0"/>
              <a:t> size)</a:t>
            </a:r>
          </a:p>
          <a:p>
            <a:r>
              <a:rPr lang="en-US" sz="1100" dirty="0" smtClean="0"/>
              <a:t>{</a:t>
            </a:r>
          </a:p>
          <a:p>
            <a:r>
              <a:rPr lang="en-US" sz="1100" dirty="0" smtClean="0"/>
              <a:t>   </a:t>
            </a:r>
            <a:r>
              <a:rPr lang="en-US" sz="1100" dirty="0" err="1" smtClean="0"/>
              <a:t>bool</a:t>
            </a:r>
            <a:r>
              <a:rPr lang="en-US" sz="1100" dirty="0" smtClean="0"/>
              <a:t> swap;</a:t>
            </a:r>
          </a:p>
          <a:p>
            <a:r>
              <a:rPr lang="en-US" sz="1100" dirty="0" smtClean="0"/>
              <a:t>   </a:t>
            </a:r>
            <a:r>
              <a:rPr lang="en-US" sz="1100" dirty="0" err="1" smtClean="0"/>
              <a:t>int</a:t>
            </a:r>
            <a:r>
              <a:rPr lang="en-US" sz="1100" dirty="0" smtClean="0"/>
              <a:t> temp;</a:t>
            </a:r>
          </a:p>
          <a:p>
            <a:endParaRPr lang="en-US" sz="1100" dirty="0" smtClean="0"/>
          </a:p>
          <a:p>
            <a:r>
              <a:rPr lang="en-US" sz="1100" dirty="0" smtClean="0"/>
              <a:t>   do</a:t>
            </a:r>
          </a:p>
          <a:p>
            <a:r>
              <a:rPr lang="en-US" sz="1100" dirty="0" smtClean="0"/>
              <a:t>   {</a:t>
            </a:r>
          </a:p>
          <a:p>
            <a:r>
              <a:rPr lang="en-US" sz="1100" dirty="0" smtClean="0"/>
              <a:t>      swap = false;</a:t>
            </a:r>
          </a:p>
          <a:p>
            <a:r>
              <a:rPr lang="en-US" sz="1100" dirty="0" smtClean="0"/>
              <a:t>      for (</a:t>
            </a:r>
            <a:r>
              <a:rPr lang="en-US" sz="1100" dirty="0" err="1" smtClean="0"/>
              <a:t>int</a:t>
            </a:r>
            <a:r>
              <a:rPr lang="en-US" sz="1100" dirty="0" smtClean="0"/>
              <a:t> count = 0; count &lt; (size - 1); count++)</a:t>
            </a:r>
          </a:p>
          <a:p>
            <a:r>
              <a:rPr lang="en-US" sz="1100" dirty="0" smtClean="0"/>
              <a:t>      {</a:t>
            </a:r>
          </a:p>
          <a:p>
            <a:r>
              <a:rPr lang="en-US" sz="1100" dirty="0" smtClean="0"/>
              <a:t>         if (array[count] &gt; array[count + 1])</a:t>
            </a:r>
          </a:p>
          <a:p>
            <a:r>
              <a:rPr lang="en-US" sz="1100" dirty="0" smtClean="0"/>
              <a:t>         {</a:t>
            </a:r>
          </a:p>
          <a:p>
            <a:r>
              <a:rPr lang="en-US" sz="1100" dirty="0" smtClean="0"/>
              <a:t>            temp = array[count];</a:t>
            </a:r>
          </a:p>
          <a:p>
            <a:r>
              <a:rPr lang="en-US" sz="1100" dirty="0" smtClean="0"/>
              <a:t>            array[count] = array[count + 1];</a:t>
            </a:r>
          </a:p>
          <a:p>
            <a:r>
              <a:rPr lang="en-US" sz="1100" dirty="0" smtClean="0"/>
              <a:t>            array[count + 1] = temp;</a:t>
            </a:r>
          </a:p>
          <a:p>
            <a:r>
              <a:rPr lang="en-US" sz="1100" dirty="0" smtClean="0"/>
              <a:t>            swap = true;</a:t>
            </a:r>
          </a:p>
          <a:p>
            <a:r>
              <a:rPr lang="en-US" sz="1100" dirty="0" smtClean="0"/>
              <a:t>         }</a:t>
            </a:r>
          </a:p>
          <a:p>
            <a:r>
              <a:rPr lang="en-US" sz="1100" dirty="0" smtClean="0"/>
              <a:t>      }</a:t>
            </a:r>
          </a:p>
          <a:p>
            <a:r>
              <a:rPr lang="en-US" sz="1100" dirty="0" smtClean="0"/>
              <a:t>   } while (swap);</a:t>
            </a:r>
          </a:p>
          <a:p>
            <a:r>
              <a:rPr lang="en-US" sz="1100" dirty="0" smtClean="0"/>
              <a:t>}</a:t>
            </a:r>
          </a:p>
          <a:p>
            <a:endParaRPr lang="en-US" sz="1100" dirty="0" smtClean="0"/>
          </a:p>
          <a:p>
            <a:r>
              <a:rPr lang="en-US" sz="1100" dirty="0" smtClean="0"/>
              <a:t>//*************************************************************</a:t>
            </a:r>
          </a:p>
          <a:p>
            <a:r>
              <a:rPr lang="en-US" sz="1100" dirty="0" smtClean="0"/>
              <a:t>// Definition of function </a:t>
            </a:r>
            <a:r>
              <a:rPr lang="en-US" sz="1100" dirty="0" err="1" smtClean="0"/>
              <a:t>showArray</a:t>
            </a:r>
            <a:r>
              <a:rPr lang="en-US" sz="1100" dirty="0" smtClean="0"/>
              <a:t>.                          *</a:t>
            </a:r>
          </a:p>
          <a:p>
            <a:r>
              <a:rPr lang="en-US" sz="1100" dirty="0" smtClean="0"/>
              <a:t>// This function displays the contents of array. size is the *</a:t>
            </a:r>
          </a:p>
          <a:p>
            <a:r>
              <a:rPr lang="en-US" sz="1100" dirty="0" smtClean="0"/>
              <a:t>// number of elements.                                        *</a:t>
            </a:r>
          </a:p>
          <a:p>
            <a:r>
              <a:rPr lang="en-US" sz="1100" dirty="0" smtClean="0"/>
              <a:t>//*************************************************************</a:t>
            </a:r>
          </a:p>
          <a:p>
            <a:endParaRPr lang="en-US" sz="1100" dirty="0" smtClean="0"/>
          </a:p>
          <a:p>
            <a:r>
              <a:rPr lang="en-US" sz="1100" dirty="0" smtClean="0"/>
              <a:t>void </a:t>
            </a:r>
            <a:r>
              <a:rPr lang="en-US" sz="1100" dirty="0" err="1" smtClean="0"/>
              <a:t>showArray</a:t>
            </a:r>
            <a:r>
              <a:rPr lang="en-US" sz="1100" dirty="0" smtClean="0"/>
              <a:t>(const </a:t>
            </a:r>
            <a:r>
              <a:rPr lang="en-US" sz="1100" dirty="0" err="1" smtClean="0"/>
              <a:t>int</a:t>
            </a:r>
            <a:r>
              <a:rPr lang="en-US" sz="1100" dirty="0" smtClean="0"/>
              <a:t> array[], </a:t>
            </a:r>
            <a:r>
              <a:rPr lang="en-US" sz="1100" dirty="0" err="1" smtClean="0"/>
              <a:t>int</a:t>
            </a:r>
            <a:r>
              <a:rPr lang="en-US" sz="1100" dirty="0" smtClean="0"/>
              <a:t> size)</a:t>
            </a:r>
          </a:p>
          <a:p>
            <a:r>
              <a:rPr lang="en-US" sz="1100" dirty="0" smtClean="0"/>
              <a:t>{</a:t>
            </a:r>
          </a:p>
          <a:p>
            <a:r>
              <a:rPr lang="en-US" sz="1100" dirty="0" smtClean="0"/>
              <a:t>   for (</a:t>
            </a:r>
            <a:r>
              <a:rPr lang="en-US" sz="1100" dirty="0" err="1" smtClean="0"/>
              <a:t>int</a:t>
            </a:r>
            <a:r>
              <a:rPr lang="en-US" sz="1100" dirty="0" smtClean="0"/>
              <a:t> count = 0; count &lt; size; count++)</a:t>
            </a:r>
          </a:p>
          <a:p>
            <a:r>
              <a:rPr lang="en-US" sz="1100" dirty="0" smtClean="0"/>
              <a:t>      </a:t>
            </a:r>
            <a:r>
              <a:rPr lang="en-US" sz="1100" dirty="0" err="1" smtClean="0"/>
              <a:t>cout</a:t>
            </a:r>
            <a:r>
              <a:rPr lang="en-US" sz="1100" dirty="0" smtClean="0"/>
              <a:t> &lt;&lt; array[count] &lt;&lt; " ";</a:t>
            </a:r>
          </a:p>
          <a:p>
            <a:r>
              <a:rPr lang="en-US" sz="1100" dirty="0" smtClean="0"/>
              <a:t>   </a:t>
            </a:r>
            <a:r>
              <a:rPr lang="en-US" sz="1100" dirty="0" err="1" smtClean="0"/>
              <a:t>cout</a:t>
            </a:r>
            <a:r>
              <a:rPr lang="en-US" sz="1100" dirty="0" smtClean="0"/>
              <a:t> &lt;&lt; </a:t>
            </a:r>
            <a:r>
              <a:rPr lang="en-US" sz="1100" dirty="0" err="1" smtClean="0"/>
              <a:t>endl</a:t>
            </a:r>
            <a:r>
              <a:rPr lang="en-US" sz="1100" dirty="0" smtClean="0"/>
              <a:t>;</a:t>
            </a:r>
          </a:p>
          <a:p>
            <a:r>
              <a:rPr lang="en-US" sz="1100" dirty="0" smtClean="0"/>
              <a:t>}</a:t>
            </a:r>
            <a:endParaRPr lang="en-US" sz="1100" dirty="0"/>
          </a:p>
        </p:txBody>
      </p:sp>
      <p:sp>
        <p:nvSpPr>
          <p:cNvPr id="6" name="Title 1"/>
          <p:cNvSpPr>
            <a:spLocks noGrp="1"/>
          </p:cNvSpPr>
          <p:nvPr>
            <p:ph type="title"/>
          </p:nvPr>
        </p:nvSpPr>
        <p:spPr>
          <a:xfrm>
            <a:off x="0" y="152400"/>
            <a:ext cx="3886200" cy="1752600"/>
          </a:xfrm>
        </p:spPr>
        <p:txBody>
          <a:bodyPr/>
          <a:lstStyle/>
          <a:p>
            <a:r>
              <a:rPr lang="en-US" dirty="0" smtClean="0"/>
              <a:t>Class Exercise: Bubble Sort</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Vectors vs. Arrays</a:t>
            </a:r>
            <a:endParaRPr lang="en-US" dirty="0"/>
          </a:p>
        </p:txBody>
      </p:sp>
      <p:pic>
        <p:nvPicPr>
          <p:cNvPr id="81922" name="Picture 2"/>
          <p:cNvPicPr>
            <a:picLocks noChangeAspect="1" noChangeArrowheads="1"/>
          </p:cNvPicPr>
          <p:nvPr/>
        </p:nvPicPr>
        <p:blipFill>
          <a:blip r:embed="rId2" cstate="print"/>
          <a:srcRect/>
          <a:stretch>
            <a:fillRect/>
          </a:stretch>
        </p:blipFill>
        <p:spPr bwMode="auto">
          <a:xfrm>
            <a:off x="1295400" y="1828800"/>
            <a:ext cx="7043738" cy="4007452"/>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cstate="print"/>
          <a:srcRect/>
          <a:stretch>
            <a:fillRect/>
          </a:stretch>
        </p:blipFill>
        <p:spPr bwMode="auto">
          <a:xfrm>
            <a:off x="1243013" y="1700213"/>
            <a:ext cx="6657975" cy="34575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34400" cy="816628"/>
          </a:xfrm>
        </p:spPr>
        <p:txBody>
          <a:bodyPr>
            <a:normAutofit fontScale="90000"/>
          </a:bodyPr>
          <a:lstStyle/>
          <a:p>
            <a:r>
              <a:rPr lang="en-US" dirty="0" smtClean="0"/>
              <a:t>Homework for Next Monday (pick two)</a:t>
            </a:r>
            <a:endParaRPr lang="en-US" dirty="0"/>
          </a:p>
        </p:txBody>
      </p:sp>
      <p:sp>
        <p:nvSpPr>
          <p:cNvPr id="3" name="Content Placeholder 2"/>
          <p:cNvSpPr>
            <a:spLocks noGrp="1"/>
          </p:cNvSpPr>
          <p:nvPr>
            <p:ph idx="1"/>
          </p:nvPr>
        </p:nvSpPr>
        <p:spPr>
          <a:xfrm>
            <a:off x="381000" y="990600"/>
            <a:ext cx="8305800" cy="5334000"/>
          </a:xfrm>
        </p:spPr>
        <p:txBody>
          <a:bodyPr>
            <a:noAutofit/>
          </a:bodyPr>
          <a:lstStyle/>
          <a:p>
            <a:pPr marL="0" indent="0">
              <a:buNone/>
            </a:pPr>
            <a:r>
              <a:rPr lang="en-US" sz="1800" dirty="0" smtClean="0"/>
              <a:t>1) Write a class for a character in gameplay, with set() and get() methods.  You should be able to get() or set() the player’s health, location, direction of movement, velocity, and any gear he/she has with him.  What character data should be public or protected or private?  What data structure should be used for the player’s direction or current location?  What data structure should be used for his/her gear?  Write how a driver class can interact with the character class, by updating, interacting with other characters, or interacting with the environment.</a:t>
            </a:r>
          </a:p>
          <a:p>
            <a:pPr marL="0" indent="0">
              <a:buNone/>
            </a:pPr>
            <a:r>
              <a:rPr lang="en-US" sz="1800" dirty="0" smtClean="0"/>
              <a:t>2) Design and implement a blackjack or twenty-one game using the randomization functions we have used for cards/suits.  Allow playing against the computer as the “house.”  Reveal all the cards at the end of a hand.</a:t>
            </a:r>
          </a:p>
          <a:p>
            <a:pPr marL="0" indent="0">
              <a:buNone/>
            </a:pPr>
            <a:r>
              <a:rPr lang="en-US" sz="1800" dirty="0" smtClean="0"/>
              <a:t>3) Write a function </a:t>
            </a:r>
            <a:r>
              <a:rPr lang="en-US" sz="1800" dirty="0" err="1" smtClean="0"/>
              <a:t>mysort</a:t>
            </a:r>
            <a:r>
              <a:rPr lang="en-US" sz="1800" dirty="0" smtClean="0"/>
              <a:t>() that takes an array of integers or floating point values and returns them sorted from least to greatest.  Bonus 1: Pass the array by reference and change the original array.  Bonus 2: Include an option to sort the array from greatest to least.</a:t>
            </a:r>
          </a:p>
          <a:p>
            <a:pPr marL="0" indent="0">
              <a:buNone/>
            </a:pPr>
            <a:r>
              <a:rPr lang="en-US" sz="1800" dirty="0" smtClean="0"/>
              <a:t>4) Make a dice rolling program that rolls two dice of any number of sides.  Bonus: Implement a standard dice game of </a:t>
            </a:r>
            <a:r>
              <a:rPr lang="en-US" sz="1800" dirty="0"/>
              <a:t>your choice (http://</a:t>
            </a:r>
            <a:r>
              <a:rPr lang="en-US" sz="1800" dirty="0" err="1"/>
              <a:t>en.wikipedia.org</a:t>
            </a:r>
            <a:r>
              <a:rPr lang="en-US" sz="1800" dirty="0"/>
              <a:t>/wiki/</a:t>
            </a:r>
            <a:r>
              <a:rPr lang="en-US" sz="1800" dirty="0" err="1" smtClean="0"/>
              <a:t>List_of_dice_games</a:t>
            </a:r>
            <a:r>
              <a:rPr lang="en-US" sz="1800" dirty="0" smtClean="0"/>
              <a:t>).  </a:t>
            </a:r>
          </a:p>
          <a:p>
            <a:pPr marL="0" indent="0">
              <a:buNone/>
            </a:pPr>
            <a:r>
              <a:rPr lang="en-US" sz="1800" dirty="0" smtClean="0"/>
              <a:t>5) Outline how to implement the game Pong using </a:t>
            </a:r>
            <a:r>
              <a:rPr lang="en-US" sz="1800" dirty="0" err="1" smtClean="0"/>
              <a:t>pseudocode</a:t>
            </a:r>
            <a:r>
              <a:rPr lang="en-US" sz="1800" dirty="0" smtClean="0"/>
              <a:t> and/or </a:t>
            </a:r>
            <a:r>
              <a:rPr lang="en-US" sz="1800" dirty="0"/>
              <a:t>class diagrams (http://</a:t>
            </a:r>
            <a:r>
              <a:rPr lang="en-US" sz="1800" dirty="0" err="1"/>
              <a:t>en.wikipedia.org</a:t>
            </a:r>
            <a:r>
              <a:rPr lang="en-US" sz="1800" dirty="0"/>
              <a:t>/wiki/</a:t>
            </a:r>
            <a:r>
              <a:rPr lang="en-US" sz="1800" dirty="0" err="1" smtClean="0"/>
              <a:t>Class_diagram</a:t>
            </a:r>
            <a:r>
              <a:rPr lang="en-US" sz="1800" dirty="0" smtClean="0"/>
              <a:t>).  Bonus: Implement one of these classes.</a:t>
            </a:r>
            <a:endParaRPr lang="en-US" sz="1800" dirty="0"/>
          </a:p>
        </p:txBody>
      </p:sp>
    </p:spTree>
    <p:extLst>
      <p:ext uri="{BB962C8B-B14F-4D97-AF65-F5344CB8AC3E}">
        <p14:creationId xmlns:p14="http://schemas.microsoft.com/office/powerpoint/2010/main" val="277508041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cstate="print"/>
          <a:srcRect/>
          <a:stretch>
            <a:fillRect/>
          </a:stretch>
        </p:blipFill>
        <p:spPr bwMode="auto">
          <a:xfrm>
            <a:off x="1028700" y="914400"/>
            <a:ext cx="7086600" cy="50292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828675" y="704850"/>
            <a:ext cx="7486650" cy="54483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885825" y="890588"/>
            <a:ext cx="7372350" cy="507682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Homework #3 Exercises for next Monday (pick 2)</a:t>
            </a:r>
            <a:endParaRPr lang="en-US" dirty="0"/>
          </a:p>
        </p:txBody>
      </p:sp>
      <p:pic>
        <p:nvPicPr>
          <p:cNvPr id="73730" name="Picture 2"/>
          <p:cNvPicPr>
            <a:picLocks noChangeAspect="1" noChangeArrowheads="1"/>
          </p:cNvPicPr>
          <p:nvPr/>
        </p:nvPicPr>
        <p:blipFill>
          <a:blip r:embed="rId2" cstate="print"/>
          <a:srcRect/>
          <a:stretch>
            <a:fillRect/>
          </a:stretch>
        </p:blipFill>
        <p:spPr bwMode="auto">
          <a:xfrm>
            <a:off x="1295400" y="1371600"/>
            <a:ext cx="5934075" cy="2466975"/>
          </a:xfrm>
          <a:prstGeom prst="rect">
            <a:avLst/>
          </a:prstGeom>
          <a:noFill/>
          <a:ln w="9525">
            <a:noFill/>
            <a:miter lim="800000"/>
            <a:headEnd/>
            <a:tailEnd/>
          </a:ln>
        </p:spPr>
      </p:pic>
      <p:sp>
        <p:nvSpPr>
          <p:cNvPr id="5" name="TextBox 4"/>
          <p:cNvSpPr txBox="1"/>
          <p:nvPr/>
        </p:nvSpPr>
        <p:spPr>
          <a:xfrm>
            <a:off x="685800" y="1295400"/>
            <a:ext cx="372218" cy="369332"/>
          </a:xfrm>
          <a:prstGeom prst="rect">
            <a:avLst/>
          </a:prstGeom>
          <a:noFill/>
        </p:spPr>
        <p:txBody>
          <a:bodyPr wrap="none" rtlCol="0">
            <a:spAutoFit/>
          </a:bodyPr>
          <a:lstStyle/>
          <a:p>
            <a:r>
              <a:rPr lang="en-US" dirty="0" smtClean="0"/>
              <a:t>1)</a:t>
            </a:r>
            <a:endParaRPr lang="en-US" dirty="0"/>
          </a:p>
        </p:txBody>
      </p:sp>
      <p:pic>
        <p:nvPicPr>
          <p:cNvPr id="73731" name="Picture 3"/>
          <p:cNvPicPr>
            <a:picLocks noChangeAspect="1" noChangeArrowheads="1"/>
          </p:cNvPicPr>
          <p:nvPr/>
        </p:nvPicPr>
        <p:blipFill>
          <a:blip r:embed="rId3" cstate="print"/>
          <a:srcRect/>
          <a:stretch>
            <a:fillRect/>
          </a:stretch>
        </p:blipFill>
        <p:spPr bwMode="auto">
          <a:xfrm>
            <a:off x="1524000" y="3810000"/>
            <a:ext cx="5600700" cy="457200"/>
          </a:xfrm>
          <a:prstGeom prst="rect">
            <a:avLst/>
          </a:prstGeom>
          <a:noFill/>
          <a:ln w="9525">
            <a:noFill/>
            <a:miter lim="800000"/>
            <a:headEnd/>
            <a:tailEnd/>
          </a:ln>
        </p:spPr>
      </p:pic>
      <p:pic>
        <p:nvPicPr>
          <p:cNvPr id="73732" name="Picture 4"/>
          <p:cNvPicPr>
            <a:picLocks noChangeAspect="1" noChangeArrowheads="1"/>
          </p:cNvPicPr>
          <p:nvPr/>
        </p:nvPicPr>
        <p:blipFill>
          <a:blip r:embed="rId4" cstate="print"/>
          <a:srcRect/>
          <a:stretch>
            <a:fillRect/>
          </a:stretch>
        </p:blipFill>
        <p:spPr bwMode="auto">
          <a:xfrm>
            <a:off x="1219200" y="4572000"/>
            <a:ext cx="5267325" cy="1038225"/>
          </a:xfrm>
          <a:prstGeom prst="rect">
            <a:avLst/>
          </a:prstGeom>
          <a:noFill/>
          <a:ln w="9525">
            <a:noFill/>
            <a:miter lim="800000"/>
            <a:headEnd/>
            <a:tailEnd/>
          </a:ln>
        </p:spPr>
      </p:pic>
      <p:sp>
        <p:nvSpPr>
          <p:cNvPr id="8" name="TextBox 7"/>
          <p:cNvSpPr txBox="1"/>
          <p:nvPr/>
        </p:nvSpPr>
        <p:spPr>
          <a:xfrm>
            <a:off x="685800" y="4507468"/>
            <a:ext cx="372218" cy="369332"/>
          </a:xfrm>
          <a:prstGeom prst="rect">
            <a:avLst/>
          </a:prstGeom>
          <a:noFill/>
        </p:spPr>
        <p:txBody>
          <a:bodyPr wrap="none" rtlCol="0">
            <a:spAutoFit/>
          </a:bodyPr>
          <a:lstStyle/>
          <a:p>
            <a:r>
              <a:rPr lang="en-US" dirty="0" smtClean="0"/>
              <a:t>2)</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normAutofit fontScale="92500"/>
          </a:bodyPr>
          <a:lstStyle/>
          <a:p>
            <a:pPr marL="0" indent="0">
              <a:buNone/>
            </a:pPr>
            <a:r>
              <a:rPr lang="en-US" dirty="0" smtClean="0"/>
              <a:t>6) Write a concatenate function that takes a variable number of arguments (may or may not be of different data types) and returns their concatenation as a string.</a:t>
            </a:r>
          </a:p>
          <a:p>
            <a:pPr marL="0" indent="0">
              <a:buNone/>
            </a:pPr>
            <a:r>
              <a:rPr lang="en-US" dirty="0" smtClean="0"/>
              <a:t>7) Overload the ‘+’ operator to concatenate not only strings but also integers and/or floating point numbers.</a:t>
            </a:r>
          </a:p>
          <a:p>
            <a:pPr marL="0" indent="0">
              <a:buNone/>
            </a:pPr>
            <a:r>
              <a:rPr lang="en-US" dirty="0" smtClean="0"/>
              <a:t>8) Write a .</a:t>
            </a:r>
            <a:r>
              <a:rPr lang="en-US" dirty="0" err="1" smtClean="0"/>
              <a:t>cpp</a:t>
            </a:r>
            <a:r>
              <a:rPr lang="en-US" dirty="0" smtClean="0"/>
              <a:t> file that uses a function prototype and default parameters for a function.</a:t>
            </a:r>
            <a:endParaRPr lang="en-US" dirty="0"/>
          </a:p>
        </p:txBody>
      </p:sp>
      <p:sp>
        <p:nvSpPr>
          <p:cNvPr id="4" name="Title 1"/>
          <p:cNvSpPr>
            <a:spLocks noGrp="1"/>
          </p:cNvSpPr>
          <p:nvPr>
            <p:ph type="title"/>
          </p:nvPr>
        </p:nvSpPr>
        <p:spPr>
          <a:xfrm>
            <a:off x="381000" y="76200"/>
            <a:ext cx="8534400" cy="816628"/>
          </a:xfrm>
        </p:spPr>
        <p:txBody>
          <a:bodyPr>
            <a:normAutofit fontScale="90000"/>
          </a:bodyPr>
          <a:lstStyle/>
          <a:p>
            <a:r>
              <a:rPr lang="en-US" dirty="0" smtClean="0"/>
              <a:t>Homework for Next Monday (pick two)</a:t>
            </a:r>
            <a:endParaRPr lang="en-US" dirty="0"/>
          </a:p>
        </p:txBody>
      </p:sp>
    </p:spTree>
    <p:extLst>
      <p:ext uri="{BB962C8B-B14F-4D97-AF65-F5344CB8AC3E}">
        <p14:creationId xmlns:p14="http://schemas.microsoft.com/office/powerpoint/2010/main" val="81304803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28600"/>
            <a:ext cx="8991600" cy="2031325"/>
          </a:xfrm>
          <a:prstGeom prst="rect">
            <a:avLst/>
          </a:prstGeom>
        </p:spPr>
        <p:txBody>
          <a:bodyPr wrap="square">
            <a:spAutoFit/>
          </a:bodyPr>
          <a:lstStyle/>
          <a:p>
            <a:r>
              <a:rPr lang="en-US" dirty="0" smtClean="0"/>
              <a:t>1) Write a class for a character in </a:t>
            </a:r>
            <a:r>
              <a:rPr lang="en-US" dirty="0" err="1" smtClean="0"/>
              <a:t>gameplay</a:t>
            </a:r>
            <a:r>
              <a:rPr lang="en-US" dirty="0" smtClean="0"/>
              <a:t>, with set() and get() methods.  You should be able to get() or set() the player’s health, location, direction of movement, velocity, and any gear he/she has with him.  What character data should be public or protected or private?  What data structure should be used for the player’s direction or current location?  What data structure should be used for his/her gear?  Write how a driver class can interact with the character class, by updating, interacting with other characters, or interacting with the environment.</a:t>
            </a:r>
          </a:p>
        </p:txBody>
      </p:sp>
      <p:sp>
        <p:nvSpPr>
          <p:cNvPr id="71681" name="Rectangle 1"/>
          <p:cNvSpPr>
            <a:spLocks noChangeArrowheads="1"/>
          </p:cNvSpPr>
          <p:nvPr/>
        </p:nvSpPr>
        <p:spPr bwMode="auto">
          <a:xfrm>
            <a:off x="609600" y="2133600"/>
            <a:ext cx="10708381" cy="987962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a:t>
            </a:r>
            <a:r>
              <a:rPr kumimoji="0" lang="en-US" sz="12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stdafx.h</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a:t>
            </a:r>
            <a:r>
              <a:rPr kumimoji="0" lang="en-US" sz="12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iostream</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&gt;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&lt;string&gt;</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program uses C++ standard string class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using</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namespace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std;</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typedef</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struct</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 </a:t>
            </a:r>
            <a:r>
              <a:rPr kumimoji="0" lang="en-US" sz="12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Latitude Longitude </a:t>
            </a:r>
            <a:r>
              <a:rPr kumimoji="0" lang="en-US" sz="1200" b="0" i="0" u="none" strike="noStrike" cap="none" normalizeH="0" baseline="0" dirty="0" err="1" smtClean="0">
                <a:ln>
                  <a:noFill/>
                </a:ln>
                <a:solidFill>
                  <a:srgbClr val="008000"/>
                </a:solidFill>
                <a:effectLst/>
                <a:latin typeface="Consolas" pitchFamily="49" charset="0"/>
                <a:ea typeface="Calibri" pitchFamily="34" charset="0"/>
                <a:cs typeface="Consolas" pitchFamily="49" charset="0"/>
              </a:rPr>
              <a:t>struct</a:t>
            </a:r>
            <a:r>
              <a:rPr kumimoji="0" lang="en-US" sz="12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double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double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lon</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2B91AF"/>
                </a:solidFill>
                <a:effectLst/>
                <a:latin typeface="Consolas" pitchFamily="49" charset="0"/>
                <a:ea typeface="Calibri" pitchFamily="34" charset="0"/>
                <a:cs typeface="Consolas" pitchFamily="49" charset="0"/>
              </a:rPr>
              <a:t>latlon</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8000"/>
                </a:solidFill>
                <a:effectLst/>
                <a:latin typeface="Consolas" pitchFamily="49" charset="0"/>
                <a:ea typeface="Calibri" pitchFamily="34" charset="0"/>
                <a:cs typeface="Consolas" pitchFamily="49" charset="0"/>
              </a:rPr>
              <a:t>GamePlayer</a:t>
            </a:r>
            <a:r>
              <a:rPr kumimoji="0" lang="en-US" sz="12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class definition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class</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2B91AF"/>
                </a:solidFill>
                <a:effectLst/>
                <a:latin typeface="Consolas" pitchFamily="49" charset="0"/>
                <a:ea typeface="Calibri" pitchFamily="34" charset="0"/>
                <a:cs typeface="Consolas" pitchFamily="49" charset="0"/>
              </a:rPr>
              <a:t>GamePlayer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public</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void</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setPlayerName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2B91AF"/>
                </a:solidFill>
                <a:effectLst/>
                <a:latin typeface="Consolas" pitchFamily="49" charset="0"/>
                <a:ea typeface="Calibri" pitchFamily="34" charset="0"/>
                <a:cs typeface="Consolas" pitchFamily="49" charset="0"/>
              </a:rPr>
              <a:t>string</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808080"/>
                </a:solidFill>
                <a:effectLst/>
                <a:latin typeface="Consolas" pitchFamily="49" charset="0"/>
                <a:ea typeface="Calibri" pitchFamily="34" charset="0"/>
                <a:cs typeface="Consolas" pitchFamily="49" charset="0"/>
              </a:rPr>
              <a:t>name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playerName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 </a:t>
            </a:r>
            <a:r>
              <a:rPr kumimoji="0" lang="en-US" sz="1200" b="0" i="0" u="none" strike="noStrike" cap="none" normalizeH="0" baseline="0" dirty="0" smtClean="0">
                <a:ln>
                  <a:noFill/>
                </a:ln>
                <a:solidFill>
                  <a:srgbClr val="808080"/>
                </a:solidFill>
                <a:effectLst/>
                <a:latin typeface="Consolas" pitchFamily="49" charset="0"/>
                <a:ea typeface="Calibri" pitchFamily="34" charset="0"/>
                <a:cs typeface="Consolas" pitchFamily="49" charset="0"/>
              </a:rPr>
              <a:t>name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store the player name in the object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 </a:t>
            </a:r>
            <a:r>
              <a:rPr kumimoji="0" lang="en-US" sz="12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end function </a:t>
            </a:r>
            <a:r>
              <a:rPr kumimoji="0" lang="en-US" sz="1200" b="0" i="0" u="none" strike="noStrike" cap="none" normalizeH="0" baseline="0" dirty="0" err="1" smtClean="0">
                <a:ln>
                  <a:noFill/>
                </a:ln>
                <a:solidFill>
                  <a:srgbClr val="008000"/>
                </a:solidFill>
                <a:effectLst/>
                <a:latin typeface="Consolas" pitchFamily="49" charset="0"/>
                <a:ea typeface="Calibri" pitchFamily="34" charset="0"/>
                <a:cs typeface="Consolas" pitchFamily="49" charset="0"/>
              </a:rPr>
              <a:t>setPlayerName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function that gets the player name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2B91AF"/>
                </a:solidFill>
                <a:effectLst/>
                <a:latin typeface="Consolas" pitchFamily="49" charset="0"/>
                <a:ea typeface="Calibri" pitchFamily="34" charset="0"/>
                <a:cs typeface="Consolas" pitchFamily="49" charset="0"/>
              </a:rPr>
              <a:t>string</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getPlayerName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return</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playerName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return the object's </a:t>
            </a:r>
            <a:r>
              <a:rPr kumimoji="0" lang="en-US" sz="1200" b="0" i="0" u="none" strike="noStrike" cap="none" normalizeH="0" baseline="0" dirty="0" err="1" smtClean="0">
                <a:ln>
                  <a:noFill/>
                </a:ln>
                <a:solidFill>
                  <a:srgbClr val="008000"/>
                </a:solidFill>
                <a:effectLst/>
                <a:latin typeface="Consolas" pitchFamily="49" charset="0"/>
                <a:ea typeface="Calibri" pitchFamily="34" charset="0"/>
                <a:cs typeface="Consolas" pitchFamily="49" charset="0"/>
              </a:rPr>
              <a:t>playerName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 </a:t>
            </a:r>
            <a:r>
              <a:rPr kumimoji="0" lang="en-US" sz="12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end function </a:t>
            </a:r>
            <a:r>
              <a:rPr kumimoji="0" lang="en-US" sz="1200" b="0" i="0" u="none" strike="noStrike" cap="none" normalizeH="0" baseline="0" dirty="0" err="1" smtClean="0">
                <a:ln>
                  <a:noFill/>
                </a:ln>
                <a:solidFill>
                  <a:srgbClr val="008000"/>
                </a:solidFill>
                <a:effectLst/>
                <a:latin typeface="Consolas" pitchFamily="49" charset="0"/>
                <a:ea typeface="Calibri" pitchFamily="34" charset="0"/>
                <a:cs typeface="Consolas" pitchFamily="49" charset="0"/>
              </a:rPr>
              <a:t>getPlayerName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void</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setPlayerLocation</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2B91AF"/>
                </a:solidFill>
                <a:effectLst/>
                <a:latin typeface="Consolas" pitchFamily="49" charset="0"/>
                <a:ea typeface="Calibri" pitchFamily="34" charset="0"/>
                <a:cs typeface="Consolas" pitchFamily="49" charset="0"/>
              </a:rPr>
              <a:t>latlon</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808080"/>
                </a:solidFill>
                <a:effectLst/>
                <a:latin typeface="Consolas" pitchFamily="49" charset="0"/>
                <a:ea typeface="Calibri" pitchFamily="34" charset="0"/>
                <a:cs typeface="Consolas" pitchFamily="49" charset="0"/>
              </a:rPr>
              <a:t>ll</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playerLocation</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 </a:t>
            </a:r>
            <a:r>
              <a:rPr kumimoji="0" lang="en-US" sz="1200" b="0" i="0" u="none" strike="noStrike" cap="none" normalizeH="0" baseline="0" dirty="0" err="1" smtClean="0">
                <a:ln>
                  <a:noFill/>
                </a:ln>
                <a:solidFill>
                  <a:srgbClr val="808080"/>
                </a:solidFill>
                <a:effectLst/>
                <a:latin typeface="Consolas" pitchFamily="49" charset="0"/>
                <a:ea typeface="Calibri" pitchFamily="34" charset="0"/>
                <a:cs typeface="Consolas" pitchFamily="49" charset="0"/>
              </a:rPr>
              <a:t>ll</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 </a:t>
            </a:r>
            <a:r>
              <a:rPr kumimoji="0" lang="en-US" sz="12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end function </a:t>
            </a:r>
            <a:r>
              <a:rPr kumimoji="0" lang="en-US" sz="1200" b="0" i="0" u="none" strike="noStrike" cap="none" normalizeH="0" baseline="0" dirty="0" err="1" smtClean="0">
                <a:ln>
                  <a:noFill/>
                </a:ln>
                <a:solidFill>
                  <a:srgbClr val="008000"/>
                </a:solidFill>
                <a:effectLst/>
                <a:latin typeface="Consolas" pitchFamily="49" charset="0"/>
                <a:ea typeface="Calibri" pitchFamily="34" charset="0"/>
                <a:cs typeface="Consolas" pitchFamily="49" charset="0"/>
              </a:rPr>
              <a:t>setPlayerLocation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function that gets the player location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2B91AF"/>
                </a:solidFill>
                <a:effectLst/>
                <a:latin typeface="Consolas" pitchFamily="49" charset="0"/>
                <a:ea typeface="Calibri" pitchFamily="34" charset="0"/>
                <a:cs typeface="Consolas" pitchFamily="49" charset="0"/>
              </a:rPr>
              <a:t>latlon</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getPlayerLocation</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return</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playerLocation</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return the player's location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function that displays a welcome message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void</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displayMessage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"Welcome to the game \n"</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getPlayerName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endl</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"Your location is \n Latitude: "</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playerLocation.lat &lt;&lt; </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 Longitude: "</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playerLocation.lon &lt;&lt;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endl</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 </a:t>
            </a:r>
            <a:r>
              <a:rPr kumimoji="0" lang="en-US" sz="12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end function </a:t>
            </a:r>
            <a:r>
              <a:rPr kumimoji="0" lang="en-US" sz="1200" b="0" i="0" u="none" strike="noStrike" cap="none" normalizeH="0" baseline="0" dirty="0" err="1" smtClean="0">
                <a:ln>
                  <a:noFill/>
                </a:ln>
                <a:solidFill>
                  <a:srgbClr val="008000"/>
                </a:solidFill>
                <a:effectLst/>
                <a:latin typeface="Consolas" pitchFamily="49" charset="0"/>
                <a:ea typeface="Calibri" pitchFamily="34" charset="0"/>
                <a:cs typeface="Consolas" pitchFamily="49" charset="0"/>
              </a:rPr>
              <a:t>displayMessage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private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2B91AF"/>
                </a:solidFill>
                <a:effectLst/>
                <a:latin typeface="Consolas" pitchFamily="49" charset="0"/>
                <a:ea typeface="Calibri" pitchFamily="34" charset="0"/>
                <a:cs typeface="Consolas" pitchFamily="49" charset="0"/>
              </a:rPr>
              <a:t>string</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playerName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course name for this </a:t>
            </a:r>
            <a:r>
              <a:rPr kumimoji="0" lang="en-US" sz="1200" b="0" i="0" u="none" strike="noStrike" cap="none" normalizeH="0" baseline="0" dirty="0" err="1" smtClean="0">
                <a:ln>
                  <a:noFill/>
                </a:ln>
                <a:solidFill>
                  <a:srgbClr val="008000"/>
                </a:solidFill>
                <a:effectLst/>
                <a:latin typeface="Consolas" pitchFamily="49" charset="0"/>
                <a:ea typeface="Calibri" pitchFamily="34" charset="0"/>
                <a:cs typeface="Consolas" pitchFamily="49" charset="0"/>
              </a:rPr>
              <a:t>GamePlayer</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2B91AF"/>
                </a:solidFill>
                <a:effectLst/>
                <a:latin typeface="Consolas" pitchFamily="49" charset="0"/>
                <a:ea typeface="Calibri" pitchFamily="34" charset="0"/>
                <a:cs typeface="Consolas" pitchFamily="49" charset="0"/>
              </a:rPr>
              <a:t>latlon</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playerLocation</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end class </a:t>
            </a:r>
            <a:r>
              <a:rPr kumimoji="0" lang="en-US" sz="1200" b="0" i="0" u="none" strike="noStrike" cap="none" normalizeH="0" baseline="0" dirty="0" err="1" smtClean="0">
                <a:ln>
                  <a:noFill/>
                </a:ln>
                <a:solidFill>
                  <a:srgbClr val="008000"/>
                </a:solidFill>
                <a:effectLst/>
                <a:latin typeface="Consolas" pitchFamily="49" charset="0"/>
                <a:ea typeface="Calibri" pitchFamily="34" charset="0"/>
                <a:cs typeface="Consolas" pitchFamily="49" charset="0"/>
              </a:rPr>
              <a:t>GamePlayer</a:t>
            </a:r>
            <a:r>
              <a:rPr kumimoji="0" lang="en-US" sz="12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function main begins program execution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int</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main(){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2B91AF"/>
                </a:solidFill>
                <a:effectLst/>
                <a:latin typeface="Consolas" pitchFamily="49" charset="0"/>
                <a:ea typeface="Calibri" pitchFamily="34" charset="0"/>
                <a:cs typeface="Consolas" pitchFamily="49" charset="0"/>
              </a:rPr>
              <a:t>string</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nameOfPlayer</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2B91AF"/>
                </a:solidFill>
                <a:effectLst/>
                <a:latin typeface="Consolas" pitchFamily="49" charset="0"/>
                <a:ea typeface="Calibri" pitchFamily="34" charset="0"/>
                <a:cs typeface="Consolas" pitchFamily="49" charset="0"/>
              </a:rPr>
              <a:t>latlon</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playerLocation</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2B91AF"/>
                </a:solidFill>
                <a:effectLst/>
                <a:latin typeface="Consolas" pitchFamily="49" charset="0"/>
                <a:ea typeface="Calibri" pitchFamily="34" charset="0"/>
                <a:cs typeface="Consolas" pitchFamily="49" charset="0"/>
              </a:rPr>
              <a:t>GamePlayer</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myGamePlayer</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display initial value of </a:t>
            </a:r>
            <a:r>
              <a:rPr kumimoji="0" lang="en-US" sz="1200" b="0" i="0" u="none" strike="noStrike" cap="none" normalizeH="0" baseline="0" dirty="0" err="1" smtClean="0">
                <a:ln>
                  <a:noFill/>
                </a:ln>
                <a:solidFill>
                  <a:srgbClr val="008000"/>
                </a:solidFill>
                <a:effectLst/>
                <a:latin typeface="Consolas" pitchFamily="49" charset="0"/>
                <a:ea typeface="Calibri" pitchFamily="34" charset="0"/>
                <a:cs typeface="Consolas" pitchFamily="49" charset="0"/>
              </a:rPr>
              <a:t>playerName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"Initial player name is: "</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myGamePlayer.getPlayerName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endl</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a:t>
            </a:r>
            <a:r>
              <a:rPr kumimoji="0" lang="en-US" sz="12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nPlease</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 enter the player name:"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endl</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getline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cin</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nameOfPlayer</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myGamePlayer.setPlayerName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nameOfPlayer</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a:t>
            </a:r>
            <a:r>
              <a:rPr kumimoji="0" lang="en-US" sz="12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nPlease</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 enter the player latitude:"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endl</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cin</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&gt;&gt; playerLocation.lat;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a:t>
            </a:r>
            <a:r>
              <a:rPr kumimoji="0" lang="en-US" sz="12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nPlease</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 enter the player longitude:"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endl</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cin</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&gt;&gt; playerLocation.lon;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myGamePlayer.setPlayerLocation</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playerLocation</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endl</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outputs a blank line</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myGamePlayer.displayMessage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system(</a:t>
            </a:r>
            <a:r>
              <a:rPr kumimoji="0" lang="en-US" sz="12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"PAUSE"</a:t>
            </a: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12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end main</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ChangeArrowheads="1"/>
          </p:cNvSpPr>
          <p:nvPr/>
        </p:nvSpPr>
        <p:spPr bwMode="auto">
          <a:xfrm>
            <a:off x="990600" y="2895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a:t>
            </a:r>
            <a:r>
              <a:rPr kumimoji="0" lang="en-US" sz="9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stdafx.h</a:t>
            </a:r>
            <a:r>
              <a:rPr kumimoji="0" lang="en-US" sz="9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a:t>
            </a:r>
            <a:r>
              <a:rPr kumimoji="0" lang="en-US" sz="9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iostream</a:t>
            </a:r>
            <a:r>
              <a:rPr kumimoji="0" lang="en-US" sz="9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&lt;string&gt;</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program uses C++ standard string class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using</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namespace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std;</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typedef</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struct</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 </a:t>
            </a:r>
            <a:r>
              <a:rPr kumimoji="0" lang="en-US" sz="9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Latitude Longitude </a:t>
            </a:r>
            <a:r>
              <a:rPr kumimoji="0" lang="en-US" sz="900" b="0" i="0" u="none" strike="noStrike" cap="none" normalizeH="0" baseline="0" dirty="0" err="1" smtClean="0">
                <a:ln>
                  <a:noFill/>
                </a:ln>
                <a:solidFill>
                  <a:srgbClr val="008000"/>
                </a:solidFill>
                <a:effectLst/>
                <a:latin typeface="Consolas" pitchFamily="49" charset="0"/>
                <a:ea typeface="Calibri" pitchFamily="34" charset="0"/>
                <a:cs typeface="Consolas" pitchFamily="49" charset="0"/>
              </a:rPr>
              <a:t>struct</a:t>
            </a:r>
            <a:r>
              <a:rPr kumimoji="0" lang="en-US" sz="9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double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double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lon</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2B91AF"/>
                </a:solidFill>
                <a:effectLst/>
                <a:latin typeface="Consolas" pitchFamily="49" charset="0"/>
                <a:ea typeface="Calibri" pitchFamily="34" charset="0"/>
                <a:cs typeface="Consolas" pitchFamily="49" charset="0"/>
              </a:rPr>
              <a:t>latlon</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8000"/>
                </a:solidFill>
                <a:effectLst/>
                <a:latin typeface="Consolas" pitchFamily="49" charset="0"/>
                <a:ea typeface="Calibri" pitchFamily="34" charset="0"/>
                <a:cs typeface="Consolas" pitchFamily="49" charset="0"/>
              </a:rPr>
              <a:t>GamePlayer</a:t>
            </a:r>
            <a:r>
              <a:rPr kumimoji="0" lang="en-US" sz="9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class definition</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class</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2B91AF"/>
                </a:solidFill>
                <a:effectLst/>
                <a:latin typeface="Consolas" pitchFamily="49" charset="0"/>
                <a:ea typeface="Calibri" pitchFamily="34" charset="0"/>
                <a:cs typeface="Consolas" pitchFamily="49" charset="0"/>
              </a:rPr>
              <a:t>GamePlayer</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public</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void</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setPlayerName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2B91AF"/>
                </a:solidFill>
                <a:effectLst/>
                <a:latin typeface="Consolas" pitchFamily="49" charset="0"/>
                <a:ea typeface="Calibri" pitchFamily="34" charset="0"/>
                <a:cs typeface="Consolas" pitchFamily="49" charset="0"/>
              </a:rPr>
              <a:t>string</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808080"/>
                </a:solidFill>
                <a:effectLst/>
                <a:latin typeface="Consolas" pitchFamily="49" charset="0"/>
                <a:ea typeface="Calibri" pitchFamily="34" charset="0"/>
                <a:cs typeface="Consolas" pitchFamily="49" charset="0"/>
              </a:rPr>
              <a:t>name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playerName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 </a:t>
            </a:r>
            <a:r>
              <a:rPr kumimoji="0" lang="en-US" sz="900" b="0" i="0" u="none" strike="noStrike" cap="none" normalizeH="0" baseline="0" dirty="0" smtClean="0">
                <a:ln>
                  <a:noFill/>
                </a:ln>
                <a:solidFill>
                  <a:srgbClr val="808080"/>
                </a:solidFill>
                <a:effectLst/>
                <a:latin typeface="Consolas" pitchFamily="49" charset="0"/>
                <a:ea typeface="Calibri" pitchFamily="34" charset="0"/>
                <a:cs typeface="Consolas" pitchFamily="49" charset="0"/>
              </a:rPr>
              <a:t>name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store the player name in the object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 </a:t>
            </a:r>
            <a:r>
              <a:rPr kumimoji="0" lang="en-US" sz="9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end function </a:t>
            </a:r>
            <a:r>
              <a:rPr kumimoji="0" lang="en-US" sz="900" b="0" i="0" u="none" strike="noStrike" cap="none" normalizeH="0" baseline="0" dirty="0" err="1" smtClean="0">
                <a:ln>
                  <a:noFill/>
                </a:ln>
                <a:solidFill>
                  <a:srgbClr val="008000"/>
                </a:solidFill>
                <a:effectLst/>
                <a:latin typeface="Consolas" pitchFamily="49" charset="0"/>
                <a:ea typeface="Calibri" pitchFamily="34" charset="0"/>
                <a:cs typeface="Consolas" pitchFamily="49" charset="0"/>
              </a:rPr>
              <a:t>setPlayerName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function that gets the player name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2B91AF"/>
                </a:solidFill>
                <a:effectLst/>
                <a:latin typeface="Consolas" pitchFamily="49" charset="0"/>
                <a:ea typeface="Calibri" pitchFamily="34" charset="0"/>
                <a:cs typeface="Consolas" pitchFamily="49" charset="0"/>
              </a:rPr>
              <a:t>string</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getPlayerName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return</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playerName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return the object's </a:t>
            </a:r>
            <a:r>
              <a:rPr kumimoji="0" lang="en-US" sz="900" b="0" i="0" u="none" strike="noStrike" cap="none" normalizeH="0" baseline="0" dirty="0" err="1" smtClean="0">
                <a:ln>
                  <a:noFill/>
                </a:ln>
                <a:solidFill>
                  <a:srgbClr val="008000"/>
                </a:solidFill>
                <a:effectLst/>
                <a:latin typeface="Consolas" pitchFamily="49" charset="0"/>
                <a:ea typeface="Calibri" pitchFamily="34" charset="0"/>
                <a:cs typeface="Consolas" pitchFamily="49" charset="0"/>
              </a:rPr>
              <a:t>playerName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 </a:t>
            </a:r>
            <a:r>
              <a:rPr kumimoji="0" lang="en-US" sz="9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end function </a:t>
            </a:r>
            <a:r>
              <a:rPr kumimoji="0" lang="en-US" sz="900" b="0" i="0" u="none" strike="noStrike" cap="none" normalizeH="0" baseline="0" dirty="0" err="1" smtClean="0">
                <a:ln>
                  <a:noFill/>
                </a:ln>
                <a:solidFill>
                  <a:srgbClr val="008000"/>
                </a:solidFill>
                <a:effectLst/>
                <a:latin typeface="Consolas" pitchFamily="49" charset="0"/>
                <a:ea typeface="Calibri" pitchFamily="34" charset="0"/>
                <a:cs typeface="Consolas" pitchFamily="49" charset="0"/>
              </a:rPr>
              <a:t>getPlayerName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void</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setPlayerLocation</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2B91AF"/>
                </a:solidFill>
                <a:effectLst/>
                <a:latin typeface="Consolas" pitchFamily="49" charset="0"/>
                <a:ea typeface="Calibri" pitchFamily="34" charset="0"/>
                <a:cs typeface="Consolas" pitchFamily="49" charset="0"/>
              </a:rPr>
              <a:t>latlon</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808080"/>
                </a:solidFill>
                <a:effectLst/>
                <a:latin typeface="Consolas" pitchFamily="49" charset="0"/>
                <a:ea typeface="Calibri" pitchFamily="34" charset="0"/>
                <a:cs typeface="Consolas" pitchFamily="49" charset="0"/>
              </a:rPr>
              <a:t>ll</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playerLocation</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 </a:t>
            </a:r>
            <a:r>
              <a:rPr kumimoji="0" lang="en-US" sz="900" b="0" i="0" u="none" strike="noStrike" cap="none" normalizeH="0" baseline="0" dirty="0" err="1" smtClean="0">
                <a:ln>
                  <a:noFill/>
                </a:ln>
                <a:solidFill>
                  <a:srgbClr val="808080"/>
                </a:solidFill>
                <a:effectLst/>
                <a:latin typeface="Consolas" pitchFamily="49" charset="0"/>
                <a:ea typeface="Calibri" pitchFamily="34" charset="0"/>
                <a:cs typeface="Consolas" pitchFamily="49" charset="0"/>
              </a:rPr>
              <a:t>ll</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 </a:t>
            </a:r>
            <a:r>
              <a:rPr kumimoji="0" lang="en-US" sz="9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end function </a:t>
            </a:r>
            <a:r>
              <a:rPr kumimoji="0" lang="en-US" sz="900" b="0" i="0" u="none" strike="noStrike" cap="none" normalizeH="0" baseline="0" dirty="0" err="1" smtClean="0">
                <a:ln>
                  <a:noFill/>
                </a:ln>
                <a:solidFill>
                  <a:srgbClr val="008000"/>
                </a:solidFill>
                <a:effectLst/>
                <a:latin typeface="Consolas" pitchFamily="49" charset="0"/>
                <a:ea typeface="Calibri" pitchFamily="34" charset="0"/>
                <a:cs typeface="Consolas" pitchFamily="49" charset="0"/>
              </a:rPr>
              <a:t>setPlayerLocation</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function that gets the player location</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2B91AF"/>
                </a:solidFill>
                <a:effectLst/>
                <a:latin typeface="Consolas" pitchFamily="49" charset="0"/>
                <a:ea typeface="Calibri" pitchFamily="34" charset="0"/>
                <a:cs typeface="Consolas" pitchFamily="49" charset="0"/>
              </a:rPr>
              <a:t>latlon</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getPlayerLocation</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return</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playerLocation</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return the player's location</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function that displays a welcome message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void</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displayMessage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9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"Welcome to the game \n"</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getPlayerName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9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endl</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9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"Your location is \n Latitude: "</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playerLocation.lat &lt;&lt; </a:t>
            </a:r>
            <a:r>
              <a:rPr kumimoji="0" lang="en-US" sz="9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 Longitude: "</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playerLocation.lon &lt;&lt;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endl</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 </a:t>
            </a:r>
            <a:r>
              <a:rPr kumimoji="0" lang="en-US" sz="9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end function </a:t>
            </a:r>
            <a:r>
              <a:rPr kumimoji="0" lang="en-US" sz="900" b="0" i="0" u="none" strike="noStrike" cap="none" normalizeH="0" baseline="0" dirty="0" err="1" smtClean="0">
                <a:ln>
                  <a:noFill/>
                </a:ln>
                <a:solidFill>
                  <a:srgbClr val="008000"/>
                </a:solidFill>
                <a:effectLst/>
                <a:latin typeface="Consolas" pitchFamily="49" charset="0"/>
                <a:ea typeface="Calibri" pitchFamily="34" charset="0"/>
                <a:cs typeface="Consolas" pitchFamily="49" charset="0"/>
              </a:rPr>
              <a:t>displayMessage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private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2B91AF"/>
                </a:solidFill>
                <a:effectLst/>
                <a:latin typeface="Consolas" pitchFamily="49" charset="0"/>
                <a:ea typeface="Calibri" pitchFamily="34" charset="0"/>
                <a:cs typeface="Consolas" pitchFamily="49" charset="0"/>
              </a:rPr>
              <a:t>string</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playerName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course name for this </a:t>
            </a:r>
            <a:r>
              <a:rPr kumimoji="0" lang="en-US" sz="900" b="0" i="0" u="none" strike="noStrike" cap="none" normalizeH="0" baseline="0" dirty="0" err="1" smtClean="0">
                <a:ln>
                  <a:noFill/>
                </a:ln>
                <a:solidFill>
                  <a:srgbClr val="008000"/>
                </a:solidFill>
                <a:effectLst/>
                <a:latin typeface="Consolas" pitchFamily="49" charset="0"/>
                <a:ea typeface="Calibri" pitchFamily="34" charset="0"/>
                <a:cs typeface="Consolas" pitchFamily="49" charset="0"/>
              </a:rPr>
              <a:t>GamePlayer</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2B91AF"/>
                </a:solidFill>
                <a:effectLst/>
                <a:latin typeface="Consolas" pitchFamily="49" charset="0"/>
                <a:ea typeface="Calibri" pitchFamily="34" charset="0"/>
                <a:cs typeface="Consolas" pitchFamily="49" charset="0"/>
              </a:rPr>
              <a:t>latlon</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playerLocation</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end class </a:t>
            </a:r>
            <a:r>
              <a:rPr kumimoji="0" lang="en-US" sz="900" b="0" i="0" u="none" strike="noStrike" cap="none" normalizeH="0" baseline="0" dirty="0" err="1" smtClean="0">
                <a:ln>
                  <a:noFill/>
                </a:ln>
                <a:solidFill>
                  <a:srgbClr val="008000"/>
                </a:solidFill>
                <a:effectLst/>
                <a:latin typeface="Consolas" pitchFamily="49" charset="0"/>
                <a:ea typeface="Calibri" pitchFamily="34" charset="0"/>
                <a:cs typeface="Consolas" pitchFamily="49" charset="0"/>
              </a:rPr>
              <a:t>GamePlayer</a:t>
            </a:r>
            <a:r>
              <a:rPr kumimoji="0" lang="en-US" sz="9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function main begins program execution</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int</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main(){</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2B91AF"/>
                </a:solidFill>
                <a:effectLst/>
                <a:latin typeface="Consolas" pitchFamily="49" charset="0"/>
                <a:ea typeface="Calibri" pitchFamily="34" charset="0"/>
                <a:cs typeface="Consolas" pitchFamily="49" charset="0"/>
              </a:rPr>
              <a:t>string</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nameOfPlayer</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2B91AF"/>
                </a:solidFill>
                <a:effectLst/>
                <a:latin typeface="Consolas" pitchFamily="49" charset="0"/>
                <a:ea typeface="Calibri" pitchFamily="34" charset="0"/>
                <a:cs typeface="Consolas" pitchFamily="49" charset="0"/>
              </a:rPr>
              <a:t>latlon</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playerLocation</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2B91AF"/>
                </a:solidFill>
                <a:effectLst/>
                <a:latin typeface="Consolas" pitchFamily="49" charset="0"/>
                <a:ea typeface="Calibri" pitchFamily="34" charset="0"/>
                <a:cs typeface="Consolas" pitchFamily="49" charset="0"/>
              </a:rPr>
              <a:t>GamePlayer</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myGamePlayer</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display initial value of </a:t>
            </a:r>
            <a:r>
              <a:rPr kumimoji="0" lang="en-US" sz="900" b="0" i="0" u="none" strike="noStrike" cap="none" normalizeH="0" baseline="0" dirty="0" err="1" smtClean="0">
                <a:ln>
                  <a:noFill/>
                </a:ln>
                <a:solidFill>
                  <a:srgbClr val="008000"/>
                </a:solidFill>
                <a:effectLst/>
                <a:latin typeface="Consolas" pitchFamily="49" charset="0"/>
                <a:ea typeface="Calibri" pitchFamily="34" charset="0"/>
                <a:cs typeface="Consolas" pitchFamily="49" charset="0"/>
              </a:rPr>
              <a:t>playerName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9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"Initial player name is: "</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myGamePlayer.getPlayerName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endl</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9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a:t>
            </a:r>
            <a:r>
              <a:rPr kumimoji="0" lang="en-US" sz="9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nPlease</a:t>
            </a:r>
            <a:r>
              <a:rPr kumimoji="0" lang="en-US" sz="9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 enter the player name:"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endl</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getline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cin</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nameOfPlayer</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myGamePlayer.setPlayerName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nameOfPlayer</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9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a:t>
            </a:r>
            <a:r>
              <a:rPr kumimoji="0" lang="en-US" sz="9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nPlease</a:t>
            </a:r>
            <a:r>
              <a:rPr kumimoji="0" lang="en-US" sz="9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 enter the player latitude:"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endl</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cin</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&gt;&gt; playerLocation.lat;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9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a:t>
            </a:r>
            <a:r>
              <a:rPr kumimoji="0" lang="en-US" sz="9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nPlease</a:t>
            </a:r>
            <a:r>
              <a:rPr kumimoji="0" lang="en-US" sz="9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 enter the player longitude:"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endl</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cin</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&gt;&gt; playerLocation.lon;</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myGamePlayer.setPlayerLocation</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playerLocation</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cout</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&lt;&lt;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endl</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outputs a blank line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myGamePlayer.displayMessage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system(</a:t>
            </a:r>
            <a:r>
              <a:rPr kumimoji="0" lang="en-US" sz="9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"PAUSE"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end main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US" dirty="0" smtClean="0"/>
              <a:t>Implementing mapping applications</a:t>
            </a:r>
            <a:endParaRPr lang="en-US" dirty="0"/>
          </a:p>
        </p:txBody>
      </p:sp>
      <p:pic>
        <p:nvPicPr>
          <p:cNvPr id="69634" name="Picture 2"/>
          <p:cNvPicPr>
            <a:picLocks noChangeAspect="1" noChangeArrowheads="1"/>
          </p:cNvPicPr>
          <p:nvPr/>
        </p:nvPicPr>
        <p:blipFill>
          <a:blip r:embed="rId2" cstate="print"/>
          <a:srcRect/>
          <a:stretch>
            <a:fillRect/>
          </a:stretch>
        </p:blipFill>
        <p:spPr bwMode="auto">
          <a:xfrm>
            <a:off x="838200" y="914400"/>
            <a:ext cx="7381875" cy="4181475"/>
          </a:xfrm>
          <a:prstGeom prst="rect">
            <a:avLst/>
          </a:prstGeom>
          <a:noFill/>
          <a:ln w="9525">
            <a:noFill/>
            <a:miter lim="800000"/>
            <a:headEnd/>
            <a:tailEnd/>
          </a:ln>
        </p:spPr>
      </p:pic>
      <p:sp>
        <p:nvSpPr>
          <p:cNvPr id="5" name="Rectangle 4"/>
          <p:cNvSpPr/>
          <p:nvPr/>
        </p:nvSpPr>
        <p:spPr>
          <a:xfrm>
            <a:off x="762000" y="5791200"/>
            <a:ext cx="7696200" cy="369332"/>
          </a:xfrm>
          <a:prstGeom prst="rect">
            <a:avLst/>
          </a:prstGeom>
        </p:spPr>
        <p:txBody>
          <a:bodyPr wrap="square">
            <a:spAutoFit/>
          </a:bodyPr>
          <a:lstStyle/>
          <a:p>
            <a:r>
              <a:rPr lang="en-US" dirty="0" smtClean="0"/>
              <a:t>https://github.com/downloads/mapnik/mapnik/mapnik-v2.1.0.tar.bz2</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0" y="1981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a:t>
            </a:r>
            <a:r>
              <a:rPr kumimoji="0" lang="en-US" sz="9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mapnik</a:t>
            </a:r>
            <a:r>
              <a:rPr kumimoji="0" lang="en-US" sz="9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/distance.hpp&gt;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a:t>
            </a:r>
            <a:r>
              <a:rPr kumimoji="0" lang="en-US" sz="9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mapnik</a:t>
            </a:r>
            <a:r>
              <a:rPr kumimoji="0" lang="en-US" sz="9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/ellipsoid.hpp&gt;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8000"/>
                </a:solidFill>
                <a:effectLst/>
                <a:latin typeface="Consolas" pitchFamily="49" charset="0"/>
                <a:ea typeface="Calibri" pitchFamily="34" charset="0"/>
                <a:cs typeface="Consolas" pitchFamily="49" charset="0"/>
              </a:rPr>
              <a:t>stl</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a:t>
            </a:r>
            <a:r>
              <a:rPr kumimoji="0" lang="en-US" sz="9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cmath</a:t>
            </a:r>
            <a:r>
              <a:rPr kumimoji="0" lang="en-US" sz="9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namespace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mapnik</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using</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std::atan2;</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using</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std::</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cos</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using</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std::</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pow</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using</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std::sin;</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using</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std::</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sqrt</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static</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const</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double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deg2rad = 0.0174532925199432958;</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static</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const</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double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R = 6372795.0; </a:t>
            </a:r>
            <a:r>
              <a:rPr kumimoji="0" lang="en-US" sz="9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average great-circle radius of the earth</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double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great_circle_distance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operator</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(coord2d </a:t>
            </a: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const</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&amp; pt0,</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coord2d </a:t>
            </a: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const</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&amp; pt1) </a:t>
            </a: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const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double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lon0 = pt0.x * deg2rad;</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double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lat0 = pt0.y * deg2rad;</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double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lon1 = pt1.x * deg2rad;</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double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lat1 = pt1.y * deg2rad;</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double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dlat</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 lat1 - lat0;</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double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dlon</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 lon1 - lon0;</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double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sin_dlat</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 sin(0.5 *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dlat</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double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sin_dlon</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 sin(0.5 *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dlon</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double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 =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pow</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(sin_dlat,2.0) +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cos</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(lat0)*</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cos</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(lat1)*</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pow</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(sin_dlon,2.0);</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double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c = 2 * atan2(</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sqrt</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sqrt</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(1 - a));</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return</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R * c;</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0" y="4876800"/>
            <a:ext cx="4572000" cy="646331"/>
          </a:xfrm>
          <a:prstGeom prst="rect">
            <a:avLst/>
          </a:prstGeom>
        </p:spPr>
        <p:txBody>
          <a:bodyPr>
            <a:spAutoFit/>
          </a:bodyPr>
          <a:lstStyle/>
          <a:p>
            <a:r>
              <a:rPr lang="en-US" dirty="0" err="1" smtClean="0"/>
              <a:t>typedef</a:t>
            </a:r>
            <a:r>
              <a:rPr lang="en-US" dirty="0" smtClean="0"/>
              <a:t> </a:t>
            </a:r>
            <a:r>
              <a:rPr lang="en-US" dirty="0" err="1" smtClean="0"/>
              <a:t>coord</a:t>
            </a:r>
            <a:r>
              <a:rPr lang="en-US" dirty="0" smtClean="0"/>
              <a:t>&lt;double,2&gt; coord2d;</a:t>
            </a:r>
          </a:p>
          <a:p>
            <a:r>
              <a:rPr lang="en-US" dirty="0" err="1" smtClean="0"/>
              <a:t>typedef</a:t>
            </a:r>
            <a:r>
              <a:rPr lang="en-US" dirty="0" smtClean="0"/>
              <a:t> </a:t>
            </a:r>
            <a:r>
              <a:rPr lang="en-US" dirty="0" err="1" smtClean="0"/>
              <a:t>coord</a:t>
            </a:r>
            <a:r>
              <a:rPr lang="en-US" dirty="0" smtClean="0"/>
              <a:t>&lt;int,2&gt; coord2i;</a:t>
            </a:r>
          </a:p>
        </p:txBody>
      </p:sp>
      <p:sp>
        <p:nvSpPr>
          <p:cNvPr id="70658" name="Rectangle 2"/>
          <p:cNvSpPr>
            <a:spLocks noChangeArrowheads="1"/>
          </p:cNvSpPr>
          <p:nvPr/>
        </p:nvSpPr>
        <p:spPr bwMode="auto">
          <a:xfrm>
            <a:off x="5257800" y="-190856"/>
            <a:ext cx="3518912" cy="480131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boost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&lt;boost/operators.hpp&gt;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8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8000"/>
                </a:solidFill>
                <a:effectLst/>
                <a:latin typeface="Consolas" pitchFamily="49" charset="0"/>
                <a:ea typeface="Calibri" pitchFamily="34" charset="0"/>
                <a:cs typeface="Consolas" pitchFamily="49" charset="0"/>
              </a:rPr>
              <a:t>stl</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a:t>
            </a:r>
            <a:r>
              <a:rPr kumimoji="0" lang="en-US" sz="9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iomanip</a:t>
            </a:r>
            <a:r>
              <a:rPr kumimoji="0" lang="en-US" sz="9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#include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&lt;</a:t>
            </a:r>
            <a:r>
              <a:rPr kumimoji="0" lang="en-US" sz="900" b="0" i="0" u="none" strike="noStrike" cap="none" normalizeH="0" baseline="0" dirty="0" err="1" smtClean="0">
                <a:ln>
                  <a:noFill/>
                </a:ln>
                <a:solidFill>
                  <a:srgbClr val="A31515"/>
                </a:solidFill>
                <a:effectLst/>
                <a:latin typeface="Consolas" pitchFamily="49" charset="0"/>
                <a:ea typeface="Calibri" pitchFamily="34" charset="0"/>
                <a:cs typeface="Consolas" pitchFamily="49" charset="0"/>
              </a:rPr>
              <a:t>sstream</a:t>
            </a:r>
            <a:r>
              <a:rPr kumimoji="0" lang="en-US" sz="900" b="0" i="0" u="none" strike="noStrike" cap="none" normalizeH="0" baseline="0" dirty="0" smtClean="0">
                <a:ln>
                  <a:noFill/>
                </a:ln>
                <a:solidFill>
                  <a:srgbClr val="A31515"/>
                </a:solidFill>
                <a:effectLst/>
                <a:latin typeface="Consolas" pitchFamily="49" charset="0"/>
                <a:ea typeface="Calibri" pitchFamily="34" charset="0"/>
                <a:cs typeface="Consolas" pitchFamily="49" charset="0"/>
              </a:rPr>
              <a:t>&gt;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namespace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mapnik</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template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a:t>
            </a:r>
            <a:r>
              <a:rPr kumimoji="0" lang="en-US" sz="9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typename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T,</a:t>
            </a:r>
            <a:r>
              <a:rPr kumimoji="0" lang="en-US" sz="9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int</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dim&gt;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struct</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coord</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typedef</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T type;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template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a:t>
            </a:r>
            <a:r>
              <a:rPr kumimoji="0" lang="en-US" sz="9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typename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T&gt;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struct</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coord</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&lt;T,2&gt;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 boost::addable&lt;</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coord</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&lt;T,2&gt;,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boost::addable2&lt;</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coord</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&lt;T,2&gt;,T,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boost::</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subtractable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&lt;</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coord</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&lt;T,2&gt;,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boost::subtractable2&lt;</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coord</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&lt;T,2&gt;,T,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boost::dividable2&lt;</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coord</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&lt;T,2&gt;, 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boost::multipliable2&lt;</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coord</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&lt;T,2&gt;, T &gt; &gt; &gt; &gt; &gt; &gt;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typedef</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T type;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T x;</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T y;</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public</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coord</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 x(),y()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coord</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x,T</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y)</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 x(x),y(y)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template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a:t>
            </a:r>
            <a:r>
              <a:rPr kumimoji="0" lang="en-US" sz="9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typename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T2&gt;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coord</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const</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coord</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&lt;T2,2&gt;&amp;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rhs</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 x(type(</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rhs.x</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y(type(</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rhs.y</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sz="900" dirty="0" smtClean="0">
              <a:solidFill>
                <a:srgbClr val="000000"/>
              </a:solidFill>
              <a:latin typeface="Consolas" pitchFamily="49" charset="0"/>
              <a:cs typeface="Consolas"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0659" name="Rectangle 3"/>
          <p:cNvSpPr>
            <a:spLocks noChangeArrowheads="1"/>
          </p:cNvSpPr>
          <p:nvPr/>
        </p:nvSpPr>
        <p:spPr bwMode="auto">
          <a:xfrm>
            <a:off x="5029200" y="5486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template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a:t>
            </a:r>
            <a:r>
              <a:rPr kumimoji="0" lang="en-US" sz="9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typename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T2&gt;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coord</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&lt;T,2&gt;&amp; </a:t>
            </a: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operator</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const</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coord</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&lt;T2,2&gt;&amp;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rhs</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if</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void</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this</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void</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*)&amp;</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rhs</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return</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this</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x=type(</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rhs.x</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y=type(</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rhs.y</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return</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this</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template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&lt;</a:t>
            </a:r>
            <a:r>
              <a:rPr kumimoji="0" lang="en-US" sz="9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typename</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T2&gt;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FF"/>
                </a:solidFill>
                <a:effectLst/>
                <a:latin typeface="Consolas" pitchFamily="49" charset="0"/>
                <a:ea typeface="Calibri" pitchFamily="34" charset="0"/>
                <a:cs typeface="Consolas" pitchFamily="49" charset="0"/>
              </a:rPr>
              <a:t>bool</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operator</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coord</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&lt;T2,2&gt; </a:t>
            </a: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const</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&amp;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rhs</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return</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x ==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rhs.x</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&amp;&amp; y ==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rhs.y</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coord</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&lt;T,2&gt;&amp; </a:t>
            </a: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operator</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coord</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&lt;T,2&gt; </a:t>
            </a: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const</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&amp; </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rhs</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x+=</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rhs.x</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y+=</a:t>
            </a:r>
            <a:r>
              <a:rPr kumimoji="0" lang="en-US" sz="900" b="0" i="0" u="none" strike="noStrike" cap="none" normalizeH="0" baseline="0" dirty="0" err="1" smtClean="0">
                <a:ln>
                  <a:noFill/>
                </a:ln>
                <a:solidFill>
                  <a:srgbClr val="000000"/>
                </a:solidFill>
                <a:effectLst/>
                <a:latin typeface="Consolas" pitchFamily="49" charset="0"/>
                <a:ea typeface="Calibri" pitchFamily="34" charset="0"/>
                <a:cs typeface="Consolas" pitchFamily="49" charset="0"/>
              </a:rPr>
              <a:t>rhs.y</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return</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r>
              <a:rPr kumimoji="0" lang="en-US" sz="900" b="0" i="0" u="none" strike="noStrike" cap="none" normalizeH="0" baseline="0" dirty="0" smtClean="0">
                <a:ln>
                  <a:noFill/>
                </a:ln>
                <a:solidFill>
                  <a:srgbClr val="0000FF"/>
                </a:solidFill>
                <a:effectLst/>
                <a:latin typeface="Consolas" pitchFamily="49" charset="0"/>
                <a:ea typeface="Calibri" pitchFamily="34" charset="0"/>
                <a:cs typeface="Consolas" pitchFamily="49" charset="0"/>
              </a:rPr>
              <a:t>this</a:t>
            </a: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000000"/>
                </a:solidFill>
                <a:effectLst/>
                <a:latin typeface="Consolas" pitchFamily="49" charset="0"/>
                <a:ea typeface="Calibri" pitchFamily="34" charset="0"/>
                <a:cs typeface="Consolas" pitchFamily="49"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2342</TotalTime>
  <Words>5650</Words>
  <Application>Microsoft Macintosh PowerPoint</Application>
  <PresentationFormat>On-screen Show (4:3)</PresentationFormat>
  <Paragraphs>788</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 C++ is Fun – Part Five at Turbine/Warner Bros.!</vt:lpstr>
      <vt:lpstr>Discussion</vt:lpstr>
      <vt:lpstr>Going over Homework #2</vt:lpstr>
      <vt:lpstr>Homework for Next Monday (pick two)</vt:lpstr>
      <vt:lpstr>Homework for Next Monday (pick two)</vt:lpstr>
      <vt:lpstr>PowerPoint Presentation</vt:lpstr>
      <vt:lpstr>PowerPoint Presentation</vt:lpstr>
      <vt:lpstr>Implementing mapping applications</vt:lpstr>
      <vt:lpstr>PowerPoint Presentation</vt:lpstr>
      <vt:lpstr>PowerPoint Presentation</vt:lpstr>
      <vt:lpstr>PowerPoint Presentation</vt:lpstr>
      <vt:lpstr>PowerPoint Presentation</vt:lpstr>
      <vt:lpstr>4) Make a dice rolling program that rolls two dice of any number of sides.  Bonus: Implement a standard dice game of your choice (http://en.wikipedia.org/wiki/List_of_dice_games).  </vt:lpstr>
      <vt:lpstr>PowerPoint Presentation</vt:lpstr>
      <vt:lpstr>PowerPoint Presentation</vt:lpstr>
      <vt:lpstr>You can download the source code for all the textbook examples here:</vt:lpstr>
      <vt:lpstr>For advanced students who want a challenge</vt:lpstr>
      <vt:lpstr>PowerPoint Presentation</vt:lpstr>
      <vt:lpstr>PowerPoint Presentation</vt:lpstr>
      <vt:lpstr>PowerPoint Presentation</vt:lpstr>
      <vt:lpstr>No bounds checking in C++ for arrays</vt:lpstr>
      <vt:lpstr>Reading data in a file into an array</vt:lpstr>
      <vt:lpstr>Loading data from file to 2D Data Array</vt:lpstr>
      <vt:lpstr>Writing/loading data to/from a 2D Data Array</vt:lpstr>
      <vt:lpstr>Type Casting! – converting from one data type to another</vt:lpstr>
      <vt:lpstr>Class Activity, Type Casting</vt:lpstr>
      <vt:lpstr>Functions on arrays, total, lowest, etc.</vt:lpstr>
      <vt:lpstr>PowerPoint Presentation</vt:lpstr>
      <vt:lpstr>Searching an array</vt:lpstr>
      <vt:lpstr>PowerPoint Presentation</vt:lpstr>
      <vt:lpstr>Binary Search (requires sorted input)</vt:lpstr>
      <vt:lpstr>Working with the binarySearch() function</vt:lpstr>
      <vt:lpstr>PowerPoint Presentation</vt:lpstr>
      <vt:lpstr>Class Exercise: Binary Search</vt:lpstr>
      <vt:lpstr>Sorting an array</vt:lpstr>
      <vt:lpstr>Sorting an array, continued</vt:lpstr>
      <vt:lpstr>Class Exercise: Bubble Sort</vt:lpstr>
      <vt:lpstr>Vectors vs. Arrays</vt:lpstr>
      <vt:lpstr>PowerPoint Presentation</vt:lpstr>
      <vt:lpstr>PowerPoint Presentation</vt:lpstr>
      <vt:lpstr>PowerPoint Presentation</vt:lpstr>
      <vt:lpstr>PowerPoint Presentation</vt:lpstr>
      <vt:lpstr>Homework #3 Exercises for next Monday (pick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 at Turbine/Warner Bros.!</dc:title>
  <dc:creator>Russell Hanson</dc:creator>
  <cp:lastModifiedBy>Mr No</cp:lastModifiedBy>
  <cp:revision>333</cp:revision>
  <cp:lastPrinted>2013-04-08T19:27:44Z</cp:lastPrinted>
  <dcterms:created xsi:type="dcterms:W3CDTF">2013-03-24T23:10:07Z</dcterms:created>
  <dcterms:modified xsi:type="dcterms:W3CDTF">2013-04-08T19:27:56Z</dcterms:modified>
</cp:coreProperties>
</file>